
<file path=[Content_Types].xml><?xml version="1.0" encoding="utf-8"?>
<Types xmlns="http://schemas.openxmlformats.org/package/2006/content-types">
  <Default Extension="xml" ContentType="application/xml"/>
  <Default Extension="WAV" ContentType="audio/wav"/>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584" r:id="rId2"/>
    <p:sldId id="585" r:id="rId3"/>
    <p:sldId id="580" r:id="rId4"/>
    <p:sldId id="612" r:id="rId5"/>
    <p:sldId id="582" r:id="rId6"/>
    <p:sldId id="579" r:id="rId7"/>
    <p:sldId id="581" r:id="rId8"/>
    <p:sldId id="565" r:id="rId9"/>
    <p:sldId id="510" r:id="rId10"/>
    <p:sldId id="506" r:id="rId11"/>
    <p:sldId id="608" r:id="rId12"/>
    <p:sldId id="610" r:id="rId13"/>
    <p:sldId id="508" r:id="rId14"/>
    <p:sldId id="531" r:id="rId15"/>
    <p:sldId id="532" r:id="rId16"/>
    <p:sldId id="561" r:id="rId17"/>
    <p:sldId id="566" r:id="rId18"/>
    <p:sldId id="530" r:id="rId19"/>
    <p:sldId id="518" r:id="rId20"/>
    <p:sldId id="607" r:id="rId21"/>
    <p:sldId id="600" r:id="rId22"/>
    <p:sldId id="604" r:id="rId23"/>
    <p:sldId id="605" r:id="rId24"/>
    <p:sldId id="606" r:id="rId25"/>
    <p:sldId id="603" r:id="rId26"/>
    <p:sldId id="601" r:id="rId27"/>
    <p:sldId id="447" r:id="rId28"/>
    <p:sldId id="516" r:id="rId29"/>
    <p:sldId id="602" r:id="rId30"/>
    <p:sldId id="586" r:id="rId31"/>
    <p:sldId id="587" r:id="rId32"/>
    <p:sldId id="611" r:id="rId33"/>
    <p:sldId id="588" r:id="rId34"/>
    <p:sldId id="589" r:id="rId35"/>
    <p:sldId id="591" r:id="rId36"/>
    <p:sldId id="592" r:id="rId37"/>
    <p:sldId id="593" r:id="rId38"/>
    <p:sldId id="594" r:id="rId39"/>
    <p:sldId id="595" r:id="rId40"/>
    <p:sldId id="533" r:id="rId41"/>
    <p:sldId id="528" r:id="rId42"/>
    <p:sldId id="542" r:id="rId43"/>
    <p:sldId id="535" r:id="rId44"/>
    <p:sldId id="549" r:id="rId45"/>
    <p:sldId id="541" r:id="rId46"/>
    <p:sldId id="536" r:id="rId47"/>
    <p:sldId id="545" r:id="rId48"/>
    <p:sldId id="544" r:id="rId49"/>
    <p:sldId id="537" r:id="rId50"/>
    <p:sldId id="550" r:id="rId51"/>
    <p:sldId id="547" r:id="rId52"/>
    <p:sldId id="548" r:id="rId53"/>
    <p:sldId id="419" r:id="rId54"/>
    <p:sldId id="546" r:id="rId55"/>
    <p:sldId id="490" r:id="rId56"/>
    <p:sldId id="420" r:id="rId57"/>
    <p:sldId id="568" r:id="rId58"/>
    <p:sldId id="564" r:id="rId59"/>
    <p:sldId id="558" r:id="rId60"/>
    <p:sldId id="597" r:id="rId61"/>
    <p:sldId id="596" r:id="rId62"/>
    <p:sldId id="598" r:id="rId63"/>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3" autoAdjust="0"/>
    <p:restoredTop sz="75905" autoAdjust="0"/>
  </p:normalViewPr>
  <p:slideViewPr>
    <p:cSldViewPr>
      <p:cViewPr varScale="1">
        <p:scale>
          <a:sx n="100" d="100"/>
          <a:sy n="100" d="100"/>
        </p:scale>
        <p:origin x="-1032" y="-11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756"/>
    </p:cViewPr>
  </p:sorterViewPr>
  <p:notesViewPr>
    <p:cSldViewPr>
      <p:cViewPr varScale="1">
        <p:scale>
          <a:sx n="66" d="100"/>
          <a:sy n="66" d="100"/>
        </p:scale>
        <p:origin x="-259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D706A9EA-D34A-456D-A5E6-2BB37B92A118}" type="datetimeFigureOut">
              <a:rPr lang="en-US"/>
              <a:pPr>
                <a:defRPr/>
              </a:pPr>
              <a:t>12/20/15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579A25BE-1446-4A0C-B6AC-D2A6CEDEBA90}" type="slidenum">
              <a:rPr lang="en-US"/>
              <a:pPr>
                <a:defRPr/>
              </a:pPr>
              <a:t>‹#›</a:t>
            </a:fld>
            <a:endParaRPr lang="en-US"/>
          </a:p>
        </p:txBody>
      </p:sp>
    </p:spTree>
    <p:extLst>
      <p:ext uri="{BB962C8B-B14F-4D97-AF65-F5344CB8AC3E}">
        <p14:creationId xmlns:p14="http://schemas.microsoft.com/office/powerpoint/2010/main" val="2785933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pPr>
            <a:r>
              <a:rPr lang="en-US" sz="1200" smtClean="0"/>
              <a:t>Om Ajnana timirandhasya, jnananjana salakaya		</a:t>
            </a:r>
          </a:p>
          <a:p>
            <a:pPr>
              <a:lnSpc>
                <a:spcPct val="90000"/>
              </a:lnSpc>
            </a:pPr>
            <a:r>
              <a:rPr lang="en-US" sz="1200" smtClean="0"/>
              <a:t>Caksur unmimiltam yena, tasmai sri gurave namah		</a:t>
            </a:r>
          </a:p>
          <a:p>
            <a:pPr>
              <a:lnSpc>
                <a:spcPct val="90000"/>
              </a:lnSpc>
            </a:pPr>
            <a:r>
              <a:rPr lang="en-US" sz="1200" smtClean="0"/>
              <a:t>Namah om vishnu padaya, radhikayah priyatmane		</a:t>
            </a:r>
          </a:p>
          <a:p>
            <a:pPr>
              <a:lnSpc>
                <a:spcPct val="90000"/>
              </a:lnSpc>
            </a:pPr>
            <a:r>
              <a:rPr lang="en-US" sz="1200" smtClean="0"/>
              <a:t>Sri-srimad bhaktivedanta, narayana iti namine		</a:t>
            </a:r>
          </a:p>
          <a:p>
            <a:pPr>
              <a:lnSpc>
                <a:spcPct val="90000"/>
              </a:lnSpc>
            </a:pPr>
            <a:endParaRPr lang="en-US" sz="1200" smtClean="0"/>
          </a:p>
          <a:p>
            <a:pPr>
              <a:lnSpc>
                <a:spcPct val="90000"/>
              </a:lnSpc>
            </a:pPr>
            <a:r>
              <a:rPr lang="en-US" sz="1200" smtClean="0"/>
              <a:t>Narayanam gurum vande,</a:t>
            </a:r>
            <a:r>
              <a:rPr lang="en-US" sz="1200" baseline="0" smtClean="0"/>
              <a:t> </a:t>
            </a:r>
            <a:r>
              <a:rPr lang="en-US" sz="1200" smtClean="0"/>
              <a:t>Saranam bhakta bāndhavam</a:t>
            </a:r>
          </a:p>
          <a:p>
            <a:pPr>
              <a:lnSpc>
                <a:spcPct val="90000"/>
              </a:lnSpc>
            </a:pPr>
            <a:r>
              <a:rPr lang="en-US" sz="1200" smtClean="0"/>
              <a:t>Gaura manobhishtam poornam,</a:t>
            </a:r>
            <a:r>
              <a:rPr lang="en-US" sz="1200" baseline="0" smtClean="0"/>
              <a:t> </a:t>
            </a:r>
            <a:r>
              <a:rPr lang="en-US" sz="1200" smtClean="0"/>
              <a:t>Radha dāsyam pradāyakam</a:t>
            </a:r>
          </a:p>
          <a:p>
            <a:pPr>
              <a:lnSpc>
                <a:spcPct val="90000"/>
              </a:lnSpc>
            </a:pPr>
            <a:r>
              <a:rPr lang="en-US" sz="1200" smtClean="0"/>
              <a:t>Rupānugācarya varyam,</a:t>
            </a:r>
            <a:r>
              <a:rPr lang="en-US" sz="1200" baseline="0" smtClean="0"/>
              <a:t> </a:t>
            </a:r>
            <a:r>
              <a:rPr lang="en-US" sz="1200" smtClean="0"/>
              <a:t>Rupa manjari preshtakam</a:t>
            </a:r>
          </a:p>
          <a:p>
            <a:pPr>
              <a:lnSpc>
                <a:spcPct val="90000"/>
              </a:lnSpc>
            </a:pPr>
            <a:r>
              <a:rPr lang="en-US" sz="1200" smtClean="0"/>
              <a:t>Patita pāvana bāndhava,</a:t>
            </a:r>
            <a:r>
              <a:rPr lang="en-US" sz="1200" baseline="0" smtClean="0"/>
              <a:t> </a:t>
            </a:r>
            <a:r>
              <a:rPr lang="en-US" sz="1200" smtClean="0"/>
              <a:t>Yugācarya nārāyanam</a:t>
            </a:r>
          </a:p>
          <a:p>
            <a:pPr>
              <a:lnSpc>
                <a:spcPct val="90000"/>
              </a:lnSpc>
            </a:pPr>
            <a:endParaRPr lang="en-US" sz="1200" smtClean="0"/>
          </a:p>
          <a:p>
            <a:pPr>
              <a:lnSpc>
                <a:spcPct val="90000"/>
              </a:lnSpc>
            </a:pPr>
            <a:r>
              <a:rPr lang="en-US" sz="1200" smtClean="0"/>
              <a:t>Sri krishna lila kathane sudaksham,</a:t>
            </a:r>
            <a:r>
              <a:rPr lang="en-US" sz="1200" baseline="0" smtClean="0"/>
              <a:t> </a:t>
            </a:r>
            <a:r>
              <a:rPr lang="en-US" sz="1200" smtClean="0"/>
              <a:t>Audarya-madhurya gunais ca yuktam</a:t>
            </a:r>
          </a:p>
          <a:p>
            <a:pPr>
              <a:lnSpc>
                <a:spcPct val="90000"/>
              </a:lnSpc>
            </a:pPr>
            <a:r>
              <a:rPr lang="en-US" sz="1200" smtClean="0"/>
              <a:t>Varam varenyam purusham mahantam,</a:t>
            </a:r>
            <a:r>
              <a:rPr lang="en-US" sz="1200" baseline="0" smtClean="0"/>
              <a:t> </a:t>
            </a:r>
            <a:r>
              <a:rPr lang="en-US" sz="1200" smtClean="0"/>
              <a:t>Narayanam tvam sirasa namami</a:t>
            </a:r>
          </a:p>
          <a:p>
            <a:pPr>
              <a:lnSpc>
                <a:spcPct val="90000"/>
              </a:lnSpc>
            </a:pPr>
            <a:endParaRPr lang="en-US" sz="1200" smtClean="0"/>
          </a:p>
          <a:p>
            <a:pPr>
              <a:lnSpc>
                <a:spcPct val="90000"/>
              </a:lnSpc>
            </a:pPr>
            <a:r>
              <a:rPr lang="en-US" sz="1200" smtClean="0"/>
              <a:t>He krishna karuna sindho, dina bandho jagat pate		</a:t>
            </a:r>
          </a:p>
          <a:p>
            <a:pPr>
              <a:lnSpc>
                <a:spcPct val="90000"/>
              </a:lnSpc>
            </a:pPr>
            <a:r>
              <a:rPr lang="en-US" sz="1200" smtClean="0"/>
              <a:t>Gopesha gopika kanta, radha kanta namo </a:t>
            </a:r>
            <a:r>
              <a:rPr lang="ja-JP" altLang="en-US" sz="1200" smtClean="0"/>
              <a:t>‘</a:t>
            </a:r>
            <a:r>
              <a:rPr lang="en-US" altLang="ja-JP" sz="1200" smtClean="0"/>
              <a:t>stu te</a:t>
            </a:r>
          </a:p>
          <a:p>
            <a:pPr>
              <a:lnSpc>
                <a:spcPct val="90000"/>
              </a:lnSpc>
            </a:pPr>
            <a:endParaRPr lang="en-US" sz="1200" smtClean="0"/>
          </a:p>
          <a:p>
            <a:pPr>
              <a:lnSpc>
                <a:spcPct val="90000"/>
              </a:lnSpc>
            </a:pPr>
            <a:r>
              <a:rPr lang="en-US" sz="1200" smtClean="0"/>
              <a:t>Tapta kancana gaurangi, radhe vrindavaneshvari</a:t>
            </a:r>
          </a:p>
          <a:p>
            <a:pPr>
              <a:lnSpc>
                <a:spcPct val="90000"/>
              </a:lnSpc>
            </a:pPr>
            <a:r>
              <a:rPr lang="en-US" sz="1200" smtClean="0"/>
              <a:t>vrsabhanu sute devi, pranamami hari priye</a:t>
            </a:r>
          </a:p>
          <a:p>
            <a:pPr>
              <a:lnSpc>
                <a:spcPct val="90000"/>
              </a:lnSpc>
            </a:pPr>
            <a:endParaRPr lang="en-US" sz="1200" smtClean="0"/>
          </a:p>
          <a:p>
            <a:pPr>
              <a:lnSpc>
                <a:spcPct val="90000"/>
              </a:lnSpc>
            </a:pPr>
            <a:r>
              <a:rPr lang="en-US" sz="1200" smtClean="0"/>
              <a:t>bhajami radham aravinda netram,</a:t>
            </a:r>
            <a:r>
              <a:rPr lang="en-US" sz="1200" baseline="0" smtClean="0"/>
              <a:t> </a:t>
            </a:r>
            <a:r>
              <a:rPr lang="en-US" sz="1200" smtClean="0"/>
              <a:t>smarami radham madhurasmi-tasyam</a:t>
            </a:r>
          </a:p>
          <a:p>
            <a:pPr>
              <a:lnSpc>
                <a:spcPct val="90000"/>
              </a:lnSpc>
            </a:pPr>
            <a:r>
              <a:rPr lang="en-US" sz="1200" smtClean="0"/>
              <a:t>vadami radham karuna bharardram,</a:t>
            </a:r>
            <a:r>
              <a:rPr lang="en-US" sz="1200" baseline="0" smtClean="0"/>
              <a:t> </a:t>
            </a:r>
            <a:r>
              <a:rPr lang="en-US" sz="1200" smtClean="0"/>
              <a:t>tato mam anyasti gatir na kapi</a:t>
            </a:r>
          </a:p>
          <a:p>
            <a:pPr>
              <a:lnSpc>
                <a:spcPct val="90000"/>
              </a:lnSpc>
            </a:pPr>
            <a:endParaRPr lang="en-US" sz="1200" smtClean="0"/>
          </a:p>
          <a:p>
            <a:pPr>
              <a:lnSpc>
                <a:spcPct val="90000"/>
              </a:lnSpc>
            </a:pPr>
            <a:r>
              <a:rPr lang="en-US" sz="1400" b="0" i="0" kern="1200" smtClean="0">
                <a:solidFill>
                  <a:schemeClr val="tx1"/>
                </a:solidFill>
                <a:latin typeface="+mn-lt"/>
                <a:ea typeface="MS PGothic" pitchFamily="34" charset="-128"/>
                <a:cs typeface="ＭＳ Ｐゴシック" charset="0"/>
              </a:rPr>
              <a:t>bhaktya vihina aparadha-laksaih,</a:t>
            </a:r>
            <a:r>
              <a:rPr lang="en-US" sz="1400" b="0" i="0" kern="1200" baseline="0" smtClean="0">
                <a:solidFill>
                  <a:schemeClr val="tx1"/>
                </a:solidFill>
                <a:latin typeface="+mn-lt"/>
                <a:ea typeface="MS PGothic" pitchFamily="34" charset="-128"/>
                <a:cs typeface="ＭＳ Ｐゴシック" charset="0"/>
              </a:rPr>
              <a:t> </a:t>
            </a:r>
            <a:r>
              <a:rPr lang="en-US" sz="1400" b="0" i="0" kern="1200" smtClean="0">
                <a:solidFill>
                  <a:schemeClr val="tx1"/>
                </a:solidFill>
                <a:latin typeface="+mn-lt"/>
                <a:ea typeface="MS PGothic" pitchFamily="34" charset="-128"/>
                <a:cs typeface="ＭＳ Ｐゴシック" charset="0"/>
              </a:rPr>
              <a:t>ksiptas ca kamadi-taranga-madhye</a:t>
            </a:r>
            <a:br>
              <a:rPr lang="en-US" sz="1400" b="0" i="0" kern="1200" smtClean="0">
                <a:solidFill>
                  <a:schemeClr val="tx1"/>
                </a:solidFill>
                <a:latin typeface="+mn-lt"/>
                <a:ea typeface="MS PGothic" pitchFamily="34" charset="-128"/>
                <a:cs typeface="ＭＳ Ｐゴシック" charset="0"/>
              </a:rPr>
            </a:br>
            <a:r>
              <a:rPr lang="en-US" sz="1400" b="0" i="0" kern="1200" smtClean="0">
                <a:solidFill>
                  <a:schemeClr val="tx1"/>
                </a:solidFill>
                <a:latin typeface="+mn-lt"/>
                <a:ea typeface="MS PGothic" pitchFamily="34" charset="-128"/>
                <a:cs typeface="ＭＳ Ｐゴシック" charset="0"/>
              </a:rPr>
              <a:t>krpamayi tvam saranam prapanna,</a:t>
            </a:r>
            <a:r>
              <a:rPr lang="en-US" sz="1400" b="0" i="0" kern="1200" baseline="0" smtClean="0">
                <a:solidFill>
                  <a:schemeClr val="tx1"/>
                </a:solidFill>
                <a:latin typeface="+mn-lt"/>
                <a:ea typeface="MS PGothic" pitchFamily="34" charset="-128"/>
                <a:cs typeface="ＭＳ Ｐゴシック" charset="0"/>
              </a:rPr>
              <a:t> </a:t>
            </a:r>
            <a:r>
              <a:rPr lang="en-US" sz="1400" b="0" i="0" kern="1200" smtClean="0">
                <a:solidFill>
                  <a:schemeClr val="tx1"/>
                </a:solidFill>
                <a:latin typeface="+mn-lt"/>
                <a:ea typeface="MS PGothic" pitchFamily="34" charset="-128"/>
                <a:cs typeface="ＭＳ Ｐゴシック" charset="0"/>
              </a:rPr>
              <a:t>vrnde namas te caranaravindam</a:t>
            </a:r>
            <a:endParaRPr lang="en-US" sz="1200" i="0" smtClean="0"/>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It is so thin when we are exhausted..</a:t>
            </a:r>
          </a:p>
          <a:p>
            <a:r>
              <a:rPr lang="en-US" smtClean="0"/>
              <a:t>It so bright and strong</a:t>
            </a:r>
            <a:r>
              <a:rPr lang="en-US" baseline="0" smtClean="0"/>
              <a:t> when we are refreshed.. especially in the morning..</a:t>
            </a:r>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Kirilian found a way of photographing the aura of any living being..</a:t>
            </a:r>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solidFill>
                  <a:schemeClr val="bg1"/>
                </a:solidFill>
              </a:rPr>
              <a:t>The</a:t>
            </a:r>
            <a:r>
              <a:rPr lang="en-US" baseline="0" smtClean="0">
                <a:solidFill>
                  <a:schemeClr val="bg1"/>
                </a:solidFill>
              </a:rPr>
              <a:t> moon has effect on our Mind as well..</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solidFill>
                  <a:schemeClr val="bg1"/>
                </a:solidFill>
              </a:rPr>
              <a:t>So it has effect on our BODY and MIND..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smtClean="0">
              <a:solidFill>
                <a:schemeClr val="bg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solidFill>
                  <a:schemeClr val="bg1"/>
                </a:solidFill>
              </a:rPr>
              <a:t>What is MIND?</a:t>
            </a:r>
            <a:endParaRPr lang="en-US" smtClean="0"/>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As the MOON affects our</a:t>
            </a:r>
            <a:r>
              <a:rPr lang="en-US" baseline="0" smtClean="0"/>
              <a:t> MOOD and hence our AURA itself.!</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Aggressive acts, emergency</a:t>
            </a:r>
            <a:r>
              <a:rPr lang="en-US" baseline="0" smtClean="0"/>
              <a:t> health conditions are found to occur from Ekasi to the Full Moon, and Ekadasi to No Moon.</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It has been even researched and published in Psychology</a:t>
            </a:r>
            <a:r>
              <a:rPr lang="en-US" baseline="0" smtClean="0"/>
              <a:t> magazines about more aggressiveness and crimes on or near full moon.</a:t>
            </a:r>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 Full Moon Mental disturbance will be more those people who are mentally ill..</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solidFill>
                  <a:schemeClr val="bg1"/>
                </a:solidFill>
              </a:rPr>
              <a:t>The</a:t>
            </a:r>
            <a:r>
              <a:rPr lang="en-US" baseline="0" smtClean="0">
                <a:solidFill>
                  <a:schemeClr val="bg1"/>
                </a:solidFill>
              </a:rPr>
              <a:t> moon has effect on our Mind as well..</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solidFill>
                  <a:schemeClr val="bg1"/>
                </a:solidFill>
              </a:rPr>
              <a:t>So it has effect on our BODY and MIND..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mtClean="0">
              <a:solidFill>
                <a:schemeClr val="bg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solidFill>
                  <a:schemeClr val="bg1"/>
                </a:solidFill>
              </a:rPr>
              <a:t>How many nerves are in the human body?</a:t>
            </a:r>
          </a:p>
          <a:p>
            <a:r>
              <a:rPr lang="en-US" sz="1200" b="1" smtClean="0">
                <a:solidFill>
                  <a:srgbClr val="FFFF00"/>
                </a:solidFill>
              </a:rPr>
              <a:t>There are over a billion nerves in our body !</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moon also has control over water..</a:t>
            </a:r>
          </a:p>
          <a:p>
            <a:r>
              <a:rPr lang="en-US" smtClean="0"/>
              <a:t>It pulls the water and causes high and low tides.</a:t>
            </a:r>
          </a:p>
          <a:p>
            <a:r>
              <a:rPr lang="en-US" smtClean="0"/>
              <a:t>The atmospheric pressure on Ekadasi is the lowest..</a:t>
            </a:r>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a:pPr>
                <a:defRPr/>
              </a:pPr>
              <a:t>4</a:t>
            </a:fld>
            <a:endParaRPr lang="en-US"/>
          </a:p>
        </p:txBody>
      </p:sp>
    </p:spTree>
    <p:extLst>
      <p:ext uri="{BB962C8B-B14F-4D97-AF65-F5344CB8AC3E}">
        <p14:creationId xmlns:p14="http://schemas.microsoft.com/office/powerpoint/2010/main" val="1749468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If the Tides</a:t>
            </a:r>
            <a:r>
              <a:rPr lang="en-US" baseline="0" smtClean="0"/>
              <a:t> affect the water, then it should also affect our body..</a:t>
            </a:r>
          </a:p>
          <a:p>
            <a:r>
              <a:rPr lang="en-US" baseline="0" smtClean="0"/>
              <a:t>Because our body is almost </a:t>
            </a:r>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Because our body</a:t>
            </a:r>
            <a:r>
              <a:rPr lang="en-US" baseline="0" smtClean="0"/>
              <a:t> is mostly water...</a:t>
            </a:r>
          </a:p>
          <a:p>
            <a:r>
              <a:rPr lang="en-US" baseline="0" smtClean="0"/>
              <a:t>our body is under the influence of MOON.</a:t>
            </a:r>
          </a:p>
          <a:p>
            <a:r>
              <a:rPr lang="en-US" baseline="0" smtClean="0"/>
              <a:t>On Ekadasi day, it will be the lowest atmospheric Presssure.</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n-ea"/>
                <a:cs typeface="+mn-cs"/>
              </a:rPr>
              <a:t>Now, what other things are involved, which we may not be aware?</a:t>
            </a:r>
          </a:p>
          <a:p>
            <a:endParaRPr lang="en-US" sz="1200" b="0" i="0" kern="1200" smtClean="0">
              <a:solidFill>
                <a:schemeClr val="tx1"/>
              </a:solidFill>
              <a:latin typeface="+mn-lt"/>
              <a:ea typeface="+mn-ea"/>
              <a:cs typeface="+mn-cs"/>
            </a:endParaRPr>
          </a:p>
          <a:p>
            <a:r>
              <a:rPr lang="en-US" sz="1200" b="0" i="0" kern="1200" smtClean="0">
                <a:solidFill>
                  <a:schemeClr val="tx1"/>
                </a:solidFill>
                <a:latin typeface="+mn-lt"/>
                <a:ea typeface="+mn-ea"/>
                <a:cs typeface="+mn-cs"/>
              </a:rPr>
              <a:t>The Padma Puraana, describes the following relevance of Ekadashi:</a:t>
            </a:r>
          </a:p>
          <a:p>
            <a:r>
              <a:rPr lang="en-US" sz="1200" b="0" i="0" kern="1200" smtClean="0">
                <a:solidFill>
                  <a:schemeClr val="tx1"/>
                </a:solidFill>
                <a:latin typeface="+mn-lt"/>
                <a:ea typeface="+mn-ea"/>
                <a:cs typeface="+mn-cs"/>
              </a:rPr>
              <a:t>Jaimini Rishi, a renowned sage, once became inquisitive about the Ekadashi vow, so he inquired from the great sage Vyaasa about the same. </a:t>
            </a:r>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n-ea"/>
                <a:cs typeface="+mn-cs"/>
              </a:rPr>
              <a:t>Vyaasa said that initially, when the world was manifested, Lord Vishnu created a demonic creature </a:t>
            </a:r>
          </a:p>
          <a:p>
            <a:r>
              <a:rPr lang="en-US" sz="1200" b="0" i="0" kern="1200" smtClean="0">
                <a:solidFill>
                  <a:schemeClr val="tx1"/>
                </a:solidFill>
                <a:latin typeface="+mn-lt"/>
                <a:ea typeface="+mn-ea"/>
                <a:cs typeface="+mn-cs"/>
              </a:rPr>
              <a:t>(Paapa-Purusha) that was the embodiment of all types of sins. </a:t>
            </a:r>
          </a:p>
          <a:p>
            <a:r>
              <a:rPr lang="en-US" sz="1200" b="0" i="0" kern="1200" smtClean="0">
                <a:solidFill>
                  <a:schemeClr val="tx1"/>
                </a:solidFill>
                <a:latin typeface="+mn-lt"/>
                <a:ea typeface="+mn-ea"/>
                <a:cs typeface="+mn-cs"/>
              </a:rPr>
              <a:t>This was done in order to punish all beings who would choose the path of evil. </a:t>
            </a:r>
          </a:p>
          <a:p>
            <a:r>
              <a:rPr lang="en-US" sz="1200" b="0" i="0" kern="1200" smtClean="0">
                <a:solidFill>
                  <a:schemeClr val="tx1"/>
                </a:solidFill>
                <a:latin typeface="+mn-lt"/>
                <a:ea typeface="+mn-ea"/>
                <a:cs typeface="+mn-cs"/>
              </a:rPr>
              <a:t>Subsequently, He also created the Yamaloka - the cosmic penitentiary, </a:t>
            </a:r>
          </a:p>
          <a:p>
            <a:r>
              <a:rPr lang="en-US" sz="1200" b="0" i="0" kern="1200" smtClean="0">
                <a:solidFill>
                  <a:schemeClr val="tx1"/>
                </a:solidFill>
                <a:latin typeface="+mn-lt"/>
                <a:ea typeface="+mn-ea"/>
                <a:cs typeface="+mn-cs"/>
              </a:rPr>
              <a:t>so that anyone who sinned (with symptoms of Paapa-Purusha in him) would be sent there.</a:t>
            </a:r>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n-ea"/>
                <a:cs typeface="+mn-cs"/>
              </a:rPr>
              <a:t>Once upon a visit to Yamaloka, Lord Vishnu noticed the miserable state of the living entities there undergoing "corrections", and had pity on them. So He created Ekadashi from His own being, and decided that anyone undertaking the Ekadashi vow would be cleansed of their sins and will not have to visit the cosmic penitentiary.</a:t>
            </a:r>
          </a:p>
          <a:p>
            <a:endParaRPr lang="en-US" sz="1200" b="0" i="0" kern="1200" smtClean="0">
              <a:solidFill>
                <a:schemeClr val="tx1"/>
              </a:solidFill>
              <a:latin typeface="+mn-lt"/>
              <a:ea typeface="+mn-ea"/>
              <a:cs typeface="+mn-cs"/>
            </a:endParaRPr>
          </a:p>
          <a:p>
            <a:r>
              <a:rPr lang="en-US" sz="1200" b="0" i="0" kern="1200" smtClean="0">
                <a:solidFill>
                  <a:schemeClr val="tx1"/>
                </a:solidFill>
                <a:latin typeface="+mn-lt"/>
                <a:ea typeface="+mn-ea"/>
                <a:cs typeface="+mn-cs"/>
              </a:rPr>
              <a:t>Becoming aware of this, the Paapa-Purusha became alarmed. He immediately went to Lord Vishnu and pleaded that because of these Ekadashis soon he may not have any sustenance. So the Supreme Personality of Godhead gave him a benediction that he may reside in the Beans, Grains and Cereals on the Ekadashi days. Thus he may affect anyone who consumes these on an Ekadashi. At this the Paapa-purusha became satisfied.</a:t>
            </a:r>
          </a:p>
          <a:p>
            <a:endParaRPr lang="en-US" sz="1200" b="0" i="0" kern="1200" smtClean="0">
              <a:solidFill>
                <a:schemeClr val="tx1"/>
              </a:solidFill>
              <a:latin typeface="+mn-lt"/>
              <a:ea typeface="+mn-ea"/>
              <a:cs typeface="+mn-cs"/>
            </a:endParaRPr>
          </a:p>
          <a:p>
            <a:r>
              <a:rPr lang="en-US" sz="1200" b="0" i="0" kern="1200" smtClean="0">
                <a:solidFill>
                  <a:schemeClr val="tx1"/>
                </a:solidFill>
                <a:latin typeface="+mn-lt"/>
                <a:ea typeface="+mn-ea"/>
                <a:cs typeface="+mn-cs"/>
              </a:rPr>
              <a:t>The Ekadashi day being such a wonderful day to cleanse one's offences is thus respectfully also celebrated as the day of Lord Hari (the Supreme Lord God).</a:t>
            </a:r>
          </a:p>
          <a:p>
            <a:endParaRPr lang="en-US" smtClean="0"/>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What else?</a:t>
            </a:r>
          </a:p>
          <a:p>
            <a:endParaRPr lang="en-US" smtClean="0"/>
          </a:p>
          <a:p>
            <a:r>
              <a:rPr lang="en-US" smtClean="0"/>
              <a:t>Lord VISHNU changes His lying position on the day of Ekadasi.</a:t>
            </a:r>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Also some EKADASIS are very special..</a:t>
            </a:r>
          </a:p>
          <a:p>
            <a:endParaRPr lang="en-US" smtClean="0"/>
          </a:p>
          <a:p>
            <a:r>
              <a:rPr lang="en-US" smtClean="0"/>
              <a:t>Vaikunta Ekadasi</a:t>
            </a:r>
          </a:p>
          <a:p>
            <a:r>
              <a:rPr lang="en-US" smtClean="0"/>
              <a:t>This is very auspicious for Sri Vaishnavas mainly. </a:t>
            </a:r>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Bhisma Ekadasi – On this Ekadasi day, Bhisma narrated Vishnu Sahasranama</a:t>
            </a:r>
          </a:p>
          <a:p>
            <a:r>
              <a:rPr lang="en-US" baseline="0" smtClean="0"/>
              <a:t>Reciting Vishnu Sahasranama gives one Moksha – free from birth and death</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Mokshada Ekadasi – The same</a:t>
            </a:r>
            <a:r>
              <a:rPr lang="en-US" baseline="0" smtClean="0"/>
              <a:t> day as Gita Jayanti...</a:t>
            </a:r>
          </a:p>
          <a:p>
            <a:r>
              <a:rPr lang="en-US" baseline="0" smtClean="0"/>
              <a:t>This was the day Lord Krishna taught Bhagavad Gita to Arjuna.</a:t>
            </a:r>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Utthanna Ekadasi</a:t>
            </a:r>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8</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Pandava Ekadasi is very special as</a:t>
            </a:r>
            <a:r>
              <a:rPr lang="en-US" baseline="0" smtClean="0"/>
              <a:t> it was observed by Pandavas.</a:t>
            </a:r>
          </a:p>
          <a:p>
            <a:r>
              <a:rPr lang="en-US" baseline="0" smtClean="0"/>
              <a:t>As Bhima cannot fast for Ekadasis, this was the only day suggested by Lord Krishna to Bhima to fast completely, not even taking water.</a:t>
            </a:r>
          </a:p>
          <a:p>
            <a:r>
              <a:rPr lang="en-US" baseline="0" smtClean="0"/>
              <a:t>This was a special arrangement given to Bhima, not for us.</a:t>
            </a:r>
          </a:p>
          <a:p>
            <a:r>
              <a:rPr lang="en-US" baseline="0" smtClean="0"/>
              <a:t>We should fast for all the Ekadasis.</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38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 Ashada Ekadasi, a very grand function is held in Pandarpur, Maharashtra.</a:t>
            </a:r>
          </a:p>
          <a:p>
            <a:r>
              <a:rPr lang="en-US" sz="1200" b="0" i="0" kern="1200" smtClean="0">
                <a:solidFill>
                  <a:schemeClr val="tx1"/>
                </a:solidFill>
                <a:latin typeface="+mn-lt"/>
                <a:ea typeface="+mn-ea"/>
                <a:cs typeface="+mn-cs"/>
              </a:rPr>
              <a:t>This day, a huge yatra or religious procession of pilgrims known as Pandharpur Ashadi Ekadasi Waari Yatra culminates at Pandharpur, in Solapur district in south Maharashtra, situated on the banks of the ChandraBhaga River. Pandharpur is main center of worship of the deity Vithoba, a local form of Vishnu. lacs of pilgrims come to Pandharpur on this day from different parts of Maharashtra. Some of them carry Palkhis (palanquins) with the images of the saints of Maharashtra. Dnyaneshwar’s image is carried from Alandi, Tukaram’s from Dehu, Eknath’s from Paithan, Nivruttinath’s from Trimbakeshwar, Muktabai’s from Muktainagar, Sopan’s from Sasvad and Saint Gajanan Maharaj from Shegaon. These pilgrims are referred to as Warkaris. They sing Abhangas (chanting hymns) of Saint Tukaram and Saint Dnyaneshwar, dedicated to Vithoba.</a:t>
            </a:r>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39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This is GURUVAYUR in KERALA India.</a:t>
            </a:r>
          </a:p>
          <a:p>
            <a:r>
              <a:rPr lang="en-US" smtClean="0"/>
              <a:t>This is considered as one</a:t>
            </a:r>
            <a:r>
              <a:rPr lang="en-US" baseline="0" smtClean="0"/>
              <a:t> of the BHULOKA VAIKUNTHA..</a:t>
            </a:r>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42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There were so many elephants serving the Lord in the temple.</a:t>
            </a:r>
          </a:p>
          <a:p>
            <a:endParaRPr lang="en-US" smtClean="0"/>
          </a:p>
          <a:p>
            <a:r>
              <a:rPr lang="en-US" smtClean="0"/>
              <a:t>Before the invasion of Muslims, there were hundreds of them..</a:t>
            </a:r>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43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temple opens at 3 AM every day.</a:t>
            </a:r>
          </a:p>
          <a:p>
            <a:endParaRPr lang="en-US" smtClean="0"/>
          </a:p>
          <a:p>
            <a:r>
              <a:rPr lang="en-US" smtClean="0"/>
              <a:t>On the days of EKADASI, it is very special.</a:t>
            </a:r>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44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Once a new baby elephant was brought</a:t>
            </a:r>
            <a:r>
              <a:rPr lang="en-US" baseline="0" smtClean="0"/>
              <a:t> to the temple..</a:t>
            </a:r>
          </a:p>
          <a:p>
            <a:r>
              <a:rPr lang="en-US" baseline="0" smtClean="0"/>
              <a:t>His name of KESHAVA</a:t>
            </a:r>
          </a:p>
          <a:p>
            <a:endParaRPr lang="en-US" baseline="0" smtClean="0"/>
          </a:p>
          <a:p>
            <a:r>
              <a:rPr lang="en-US" baseline="0" smtClean="0"/>
              <a:t>But he was very mischevous.</a:t>
            </a:r>
          </a:p>
          <a:p>
            <a:r>
              <a:rPr lang="en-US" baseline="0" smtClean="0"/>
              <a:t>It was giving so many problems.</a:t>
            </a:r>
          </a:p>
          <a:p>
            <a:r>
              <a:rPr lang="en-US" baseline="0" smtClean="0"/>
              <a:t>Then the PRIEST ordered to tie the elephat near the BHAJAN ROOM every day.</a:t>
            </a:r>
          </a:p>
          <a:p>
            <a:endParaRPr lang="en-US" baseline="0" smtClean="0"/>
          </a:p>
          <a:p>
            <a:r>
              <a:rPr lang="en-US" baseline="0" smtClean="0"/>
              <a:t>the BHAJANS and CHANTING all went into the Elephant.</a:t>
            </a:r>
          </a:p>
          <a:p>
            <a:r>
              <a:rPr lang="en-US" baseline="0" smtClean="0"/>
              <a:t>Slowly He developed Bhakti and devotion to Krishna..</a:t>
            </a:r>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45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US" sz="1200" smtClean="0">
                <a:solidFill>
                  <a:srgbClr val="FFC000"/>
                </a:solidFill>
              </a:rPr>
              <a:t>Keshava fasted for EVERY Ekadasi !</a:t>
            </a:r>
          </a:p>
          <a:p>
            <a:pPr>
              <a:buFont typeface="Arial" charset="0"/>
              <a:buChar char="•"/>
            </a:pPr>
            <a:r>
              <a:rPr lang="en-US" sz="1200" smtClean="0">
                <a:solidFill>
                  <a:schemeClr val="bg1"/>
                </a:solidFill>
              </a:rPr>
              <a:t> He knew exactly when the Ekadasi was !!</a:t>
            </a:r>
          </a:p>
          <a:p>
            <a:pPr>
              <a:buFont typeface="Arial" charset="0"/>
              <a:buChar char="•"/>
            </a:pPr>
            <a:r>
              <a:rPr lang="en-US" sz="1200" smtClean="0">
                <a:solidFill>
                  <a:srgbClr val="FFC000"/>
                </a:solidFill>
              </a:rPr>
              <a:t> Even favorite food given, he never ate any!</a:t>
            </a:r>
          </a:p>
          <a:p>
            <a:pPr>
              <a:buFont typeface="Arial" charset="0"/>
              <a:buChar char="•"/>
            </a:pPr>
            <a:r>
              <a:rPr lang="en-US" sz="1200" smtClean="0">
                <a:solidFill>
                  <a:schemeClr val="bg1"/>
                </a:solidFill>
              </a:rPr>
              <a:t> Thus became a devotee of Krishna !</a:t>
            </a:r>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46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US" sz="1200" smtClean="0">
                <a:solidFill>
                  <a:srgbClr val="FFFF00"/>
                </a:solidFill>
              </a:rPr>
              <a:t>Everyone surprised how he came!</a:t>
            </a:r>
          </a:p>
          <a:p>
            <a:pPr>
              <a:buFont typeface="Arial" charset="0"/>
              <a:buChar char="•"/>
            </a:pPr>
            <a:r>
              <a:rPr lang="en-US" sz="1200" smtClean="0">
                <a:solidFill>
                  <a:schemeClr val="bg1"/>
                </a:solidFill>
              </a:rPr>
              <a:t> He circumambulated the temple.</a:t>
            </a:r>
          </a:p>
          <a:p>
            <a:pPr>
              <a:buFont typeface="Arial" charset="0"/>
              <a:buChar char="•"/>
            </a:pPr>
            <a:r>
              <a:rPr lang="en-US" sz="1200" smtClean="0">
                <a:solidFill>
                  <a:srgbClr val="FFFF00"/>
                </a:solidFill>
              </a:rPr>
              <a:t> Stood in front of main temple</a:t>
            </a:r>
          </a:p>
          <a:p>
            <a:pPr>
              <a:buFont typeface="Arial" charset="0"/>
              <a:buChar char="•"/>
            </a:pPr>
            <a:r>
              <a:rPr lang="en-US" sz="1200" smtClean="0">
                <a:solidFill>
                  <a:schemeClr val="bg1"/>
                </a:solidFill>
              </a:rPr>
              <a:t> Bent down his huge front legs</a:t>
            </a:r>
          </a:p>
          <a:p>
            <a:pPr>
              <a:buFont typeface="Arial" charset="0"/>
              <a:buChar char="•"/>
            </a:pPr>
            <a:r>
              <a:rPr lang="en-US" sz="1200" smtClean="0">
                <a:solidFill>
                  <a:srgbClr val="FFFF00"/>
                </a:solidFill>
              </a:rPr>
              <a:t> Bowed down his head to ground. </a:t>
            </a:r>
          </a:p>
          <a:p>
            <a:pPr>
              <a:buFont typeface="Arial" charset="0"/>
              <a:buChar char="•"/>
            </a:pPr>
            <a:r>
              <a:rPr lang="en-US" sz="1200" smtClean="0">
                <a:solidFill>
                  <a:schemeClr val="bg1"/>
                </a:solidFill>
              </a:rPr>
              <a:t> With surrender, he left the body.</a:t>
            </a:r>
          </a:p>
          <a:p>
            <a:pPr>
              <a:buFont typeface="Arial" charset="0"/>
              <a:buChar char="•"/>
            </a:pPr>
            <a:r>
              <a:rPr lang="en-US" sz="1200" smtClean="0">
                <a:solidFill>
                  <a:srgbClr val="FFFF00"/>
                </a:solidFill>
              </a:rPr>
              <a:t> It was 72 years old</a:t>
            </a:r>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49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Who should fast?</a:t>
            </a:r>
          </a:p>
          <a:p>
            <a:endParaRPr lang="en-US" smtClean="0"/>
          </a:p>
          <a:p>
            <a:r>
              <a:rPr lang="en-US" smtClean="0"/>
              <a:t>Anyone age 8 to 80..</a:t>
            </a:r>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53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aseline="0" smtClean="0">
                <a:solidFill>
                  <a:schemeClr val="bg1"/>
                </a:solidFill>
              </a:rPr>
              <a:t>What are the benefits of fasting for Ekadasi?</a:t>
            </a:r>
          </a:p>
          <a:p>
            <a:endParaRPr lang="en-US" sz="1200" baseline="0" smtClean="0">
              <a:solidFill>
                <a:schemeClr val="bg1"/>
              </a:solidFill>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9</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61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question comes, especially from the students and children as what is Ekadasi,</a:t>
            </a:r>
          </a:p>
          <a:p>
            <a:r>
              <a:rPr lang="en-US" smtClean="0"/>
              <a:t>and is there any scientific support behind this.</a:t>
            </a:r>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 see the MOON almost</a:t>
            </a:r>
            <a:r>
              <a:rPr lang="en-US" baseline="0" smtClean="0"/>
              <a:t> every night, and there are lot of things going on related the moon...</a:t>
            </a:r>
          </a:p>
          <a:p>
            <a:r>
              <a:rPr lang="en-US" baseline="0" smtClean="0"/>
              <a:t>As you know, the MOON goes thru different phases.</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Every one of the 15 phases has</a:t>
            </a:r>
            <a:r>
              <a:rPr lang="en-US" baseline="0" smtClean="0"/>
              <a:t> a unique name.</a:t>
            </a:r>
          </a:p>
          <a:p>
            <a:r>
              <a:rPr lang="en-US" baseline="0" smtClean="0"/>
              <a:t>The name is related to the number from Full moon or no moon.</a:t>
            </a:r>
          </a:p>
          <a:p>
            <a:endParaRPr lang="en-US" smtClean="0"/>
          </a:p>
          <a:p>
            <a:r>
              <a:rPr lang="en-US" smtClean="0"/>
              <a:t>We see the Waxing and Waning moon..</a:t>
            </a:r>
          </a:p>
          <a:p>
            <a:endParaRPr lang="en-US" smtClean="0"/>
          </a:p>
          <a:p>
            <a:r>
              <a:rPr lang="en-US" smtClean="0"/>
              <a:t>Ekadasi means 11</a:t>
            </a:r>
            <a:r>
              <a:rPr lang="en-US" baseline="30000" smtClean="0"/>
              <a:t>th</a:t>
            </a:r>
            <a:r>
              <a:rPr lang="en-US" smtClean="0"/>
              <a:t> day of the 15</a:t>
            </a:r>
            <a:r>
              <a:rPr lang="en-US" baseline="0" smtClean="0"/>
              <a:t> phases. This is very special</a:t>
            </a:r>
            <a:r>
              <a:rPr lang="en-US" smtClean="0"/>
              <a:t>.</a:t>
            </a:r>
          </a:p>
          <a:p>
            <a:endParaRPr lang="en-US" smtClean="0"/>
          </a:p>
          <a:p>
            <a:r>
              <a:rPr lang="en-US" smtClean="0"/>
              <a:t>Eka (one) after Dasa (10) = Ekadasi</a:t>
            </a:r>
          </a:p>
          <a:p>
            <a:r>
              <a:rPr lang="en-US" smtClean="0"/>
              <a:t>Eka-Dasi – A day after 10</a:t>
            </a:r>
            <a:r>
              <a:rPr lang="en-US" baseline="30000" smtClean="0"/>
              <a:t>th</a:t>
            </a:r>
            <a:r>
              <a:rPr lang="en-US" smtClean="0"/>
              <a:t> Day..</a:t>
            </a:r>
          </a:p>
          <a:p>
            <a:r>
              <a:rPr lang="en-US" smtClean="0"/>
              <a:t>10</a:t>
            </a:r>
            <a:r>
              <a:rPr lang="en-US" baseline="30000" smtClean="0"/>
              <a:t>th</a:t>
            </a:r>
            <a:r>
              <a:rPr lang="en-US" smtClean="0"/>
              <a:t> day of the phase of the moon, either from No-Moon, or from the Full-Moon.</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As for our Body and Mind are concerned, there are several things behind the Science of EKADASI..</a:t>
            </a:r>
          </a:p>
          <a:p>
            <a:pPr marL="228600" indent="-228600">
              <a:buAutoNum type="arabicPeriod"/>
            </a:pPr>
            <a:r>
              <a:rPr lang="en-US" smtClean="0"/>
              <a:t>Our Chakras</a:t>
            </a:r>
          </a:p>
          <a:p>
            <a:pPr marL="228600" indent="-228600">
              <a:buAutoNum type="arabicPeriod"/>
            </a:pPr>
            <a:r>
              <a:rPr lang="en-US" smtClean="0"/>
              <a:t>Our Aura</a:t>
            </a:r>
          </a:p>
          <a:p>
            <a:pPr marL="228600" indent="-228600">
              <a:buAutoNum type="arabicPeriod"/>
            </a:pPr>
            <a:r>
              <a:rPr lang="en-US" smtClean="0"/>
              <a:t>Phase of the Moon</a:t>
            </a:r>
          </a:p>
          <a:p>
            <a:pPr marL="228600" indent="-228600">
              <a:buAutoNum type="arabicPeriod"/>
            </a:pPr>
            <a:r>
              <a:rPr lang="en-US" smtClean="0"/>
              <a:t>Our Mind</a:t>
            </a:r>
          </a:p>
          <a:p>
            <a:pPr marL="228600" marR="0" indent="-228600" algn="l" defTabSz="914400" rtl="0" eaLnBrk="0" fontAlgn="base" latinLnBrk="0" hangingPunct="0">
              <a:lnSpc>
                <a:spcPct val="100000"/>
              </a:lnSpc>
              <a:spcBef>
                <a:spcPct val="30000"/>
              </a:spcBef>
              <a:spcAft>
                <a:spcPct val="0"/>
              </a:spcAft>
              <a:buClrTx/>
              <a:buSzTx/>
              <a:buFontTx/>
              <a:buNone/>
              <a:tabLst/>
              <a:defRPr/>
            </a:pPr>
            <a:endParaRPr lang="en-US" smtClean="0"/>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smtClean="0"/>
              <a:t>On Ekadasi, the atmospheric pressure is the lowest, helping the mind more relaxed.</a:t>
            </a:r>
          </a:p>
          <a:p>
            <a:pPr marL="228600" indent="-228600">
              <a:buNone/>
            </a:pPr>
            <a:endParaRPr lang="en-US" smtClean="0"/>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79A25BE-1446-4A0C-B6AC-D2A6CEDEBA90}" type="slidenum">
              <a:rPr lang="en-US" smtClean="0"/>
              <a:pPr>
                <a:defRPr/>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pPr>
              <a:defRPr/>
            </a:pPr>
            <a:fld id="{67DF6143-3D63-4E28-BB16-36B613664B2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EDEA2DD1-57DE-4409-A60F-353EEE0EA31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BB92FAC1-F2E8-4EA2-9E6E-2FCF397351B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7221B01-CB2F-4F26-BC1D-B9A830E61C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17.png"/><Relationship Id="rId1" Type="http://schemas.microsoft.com/office/2007/relationships/media" Target="file:///C:\GokulBhajan\Clips%20-%20Videos\Moving-moon-on-sky.wmv" TargetMode="External"/><Relationship Id="rId2" Type="http://schemas.openxmlformats.org/officeDocument/2006/relationships/video" Target="file:///C:\GokulBhajan\Clips%20-%20Videos\Moving-moon-on-sky.wm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jpeg"/><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29.jpe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32.jpeg"/><Relationship Id="rId1" Type="http://schemas.openxmlformats.org/officeDocument/2006/relationships/slideLayout" Target="../slideLayouts/slideLayout3.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jpeg"/><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40.jpeg"/><Relationship Id="rId6" Type="http://schemas.openxmlformats.org/officeDocument/2006/relationships/image" Target="../media/image41.png"/><Relationship Id="rId1" Type="http://schemas.microsoft.com/office/2007/relationships/media" Target="../media/media1.WAV"/><Relationship Id="rId2" Type="http://schemas.openxmlformats.org/officeDocument/2006/relationships/audio" Target="../media/media1.WAV"/></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2.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1" Type="http://schemas.microsoft.com/office/2007/relationships/media" Target="file:///C:\GokulBhajan\SlokaAudio\OS-19-Gurur%20Brahma%20Gurur%20Vishnuh.mp3" TargetMode="External"/><Relationship Id="rId2" Type="http://schemas.openxmlformats.org/officeDocument/2006/relationships/audio" Target="file:///C:\GokulBhajan\SlokaAudio\OS-19-Gurur%20Brahma%20Gurur%20Vishnuh.mp3"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jpeg"/><Relationship Id="rId3" Type="http://schemas.openxmlformats.org/officeDocument/2006/relationships/image" Target="../media/image5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jpeg"/><Relationship Id="rId3" Type="http://schemas.openxmlformats.org/officeDocument/2006/relationships/image" Target="../media/image5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7.xml"/><Relationship Id="rId5" Type="http://schemas.openxmlformats.org/officeDocument/2006/relationships/image" Target="../media/image73.jpeg"/><Relationship Id="rId6" Type="http://schemas.openxmlformats.org/officeDocument/2006/relationships/image" Target="../media/image74.png"/><Relationship Id="rId1" Type="http://schemas.microsoft.com/office/2007/relationships/media" Target="../media/media2.WAV"/><Relationship Id="rId2" Type="http://schemas.openxmlformats.org/officeDocument/2006/relationships/audio" Target="../media/media2.WA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57.xml.rels><?xml version="1.0" encoding="UTF-8" standalone="yes"?>
<Relationships xmlns="http://schemas.openxmlformats.org/package/2006/relationships"><Relationship Id="rId3" Type="http://schemas.microsoft.com/office/2007/relationships/media" Target="file:///C:\GokulBhajan\BhajanTracks\F-09-Govinda%20Govinda.mp3" TargetMode="External"/><Relationship Id="rId4" Type="http://schemas.openxmlformats.org/officeDocument/2006/relationships/audio" Target="file:///C:\GokulBhajan\BhajanTracks\F-09-Govinda%20Govinda.mp3" TargetMode="External"/><Relationship Id="rId5" Type="http://schemas.openxmlformats.org/officeDocument/2006/relationships/slideLayout" Target="../slideLayouts/slideLayout3.xml"/><Relationship Id="rId6" Type="http://schemas.openxmlformats.org/officeDocument/2006/relationships/image" Target="../media/image81.jpeg"/><Relationship Id="rId7" Type="http://schemas.openxmlformats.org/officeDocument/2006/relationships/image" Target="../media/image82.png"/><Relationship Id="rId8" Type="http://schemas.openxmlformats.org/officeDocument/2006/relationships/image" Target="../media/image83.png"/><Relationship Id="rId1" Type="http://schemas.microsoft.com/office/2007/relationships/media" Target="file:///C:\GokulBhajan\BaseTracks\F-09-Govinda%20Govinda%20-%20Base.mp3" TargetMode="External"/><Relationship Id="rId2" Type="http://schemas.openxmlformats.org/officeDocument/2006/relationships/audio" Target="file:///C:\GokulBhajan\BaseTracks\F-09-Govinda%20Govinda%20-%20Base.mp3"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0.jpeg"/><Relationship Id="rId5" Type="http://schemas.openxmlformats.org/officeDocument/2006/relationships/image" Target="../media/image11.png"/><Relationship Id="rId1" Type="http://schemas.microsoft.com/office/2007/relationships/media" Target="file:///C:\GokulBhajan\BaseTracks\E-26-Nanda%20Bala%20Gopi%20Natha%20-%20Base.mp3" TargetMode="External"/><Relationship Id="rId2" Type="http://schemas.openxmlformats.org/officeDocument/2006/relationships/audio" Target="file:///C:\GokulBhajan\BaseTracks\E-26-Nanda%20Bala%20Gopi%20Natha%20-%20Base.mp3"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devotionalnectar.com/wp-content/uploads/2013/01/i-will-touch-krishna-first.jpg"/>
          <p:cNvPicPr>
            <a:picLocks noChangeAspect="1" noChangeArrowheads="1"/>
          </p:cNvPicPr>
          <p:nvPr/>
        </p:nvPicPr>
        <p:blipFill>
          <a:blip r:embed="rId3" cstate="print"/>
          <a:srcRect/>
          <a:stretch>
            <a:fillRect/>
          </a:stretch>
        </p:blipFill>
        <p:spPr bwMode="auto">
          <a:xfrm>
            <a:off x="2257425" y="0"/>
            <a:ext cx="6886575" cy="2571750"/>
          </a:xfrm>
          <a:prstGeom prst="rect">
            <a:avLst/>
          </a:prstGeom>
          <a:noFill/>
        </p:spPr>
      </p:pic>
      <p:sp>
        <p:nvSpPr>
          <p:cNvPr id="3078" name="TextBox 9"/>
          <p:cNvSpPr txBox="1">
            <a:spLocks noChangeArrowheads="1"/>
          </p:cNvSpPr>
          <p:nvPr/>
        </p:nvSpPr>
        <p:spPr bwMode="auto">
          <a:xfrm>
            <a:off x="2286000" y="2588955"/>
            <a:ext cx="6858000" cy="2554545"/>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US" sz="80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a typeface="ＭＳ Ｐゴシック" pitchFamily="34" charset="-128"/>
              </a:rPr>
              <a:t>Gokul Bhajan</a:t>
            </a:r>
            <a:endParaRPr lang="en-US" sz="80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a typeface="ＭＳ Ｐゴシック" pitchFamily="34" charset="-128"/>
            </a:endParaRPr>
          </a:p>
          <a:p>
            <a:pPr algn="ctr">
              <a:defRPr/>
            </a:pPr>
            <a:r>
              <a:rPr lang="en-US" sz="80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a typeface="ＭＳ Ｐゴシック" pitchFamily="34" charset="-128"/>
              </a:rPr>
              <a:t>Hari Katha</a:t>
            </a:r>
            <a:endParaRPr lang="en-US" sz="8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a typeface="ＭＳ Ｐゴシック" pitchFamily="34" charset="-128"/>
            </a:endParaRPr>
          </a:p>
        </p:txBody>
      </p:sp>
      <p:sp>
        <p:nvSpPr>
          <p:cNvPr id="7" name="Rectangle 6"/>
          <p:cNvSpPr/>
          <p:nvPr/>
        </p:nvSpPr>
        <p:spPr>
          <a:xfrm>
            <a:off x="0" y="0"/>
            <a:ext cx="2286000" cy="51435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600" b="1" smtClean="0">
                <a:solidFill>
                  <a:srgbClr val="FFFF00"/>
                </a:solidFill>
              </a:rPr>
              <a:t>Gokul Bhajan &amp; Vedic Studies</a:t>
            </a:r>
          </a:p>
          <a:p>
            <a:pPr algn="ctr">
              <a:defRPr/>
            </a:pPr>
            <a:endParaRPr lang="en-US" sz="3600" b="1" smtClean="0">
              <a:solidFill>
                <a:srgbClr val="66FF66"/>
              </a:solidFill>
            </a:endParaRPr>
          </a:p>
          <a:p>
            <a:pPr algn="ctr">
              <a:defRPr/>
            </a:pPr>
            <a:r>
              <a:rPr lang="en-US" sz="3600" b="1" smtClean="0">
                <a:solidFill>
                  <a:schemeClr val="bg1"/>
                </a:solidFill>
              </a:rPr>
              <a:t>VA-015</a:t>
            </a:r>
            <a:endParaRPr lang="en-US" sz="3600" b="1" dirty="0">
              <a:solidFill>
                <a:schemeClr val="bg1"/>
              </a:solidFill>
            </a:endParaRPr>
          </a:p>
          <a:p>
            <a:pPr algn="ctr">
              <a:defRPr/>
            </a:pPr>
            <a:endParaRPr lang="en-US" sz="3600" b="1" dirty="0">
              <a:solidFill>
                <a:srgbClr val="66FF66"/>
              </a:solidFill>
            </a:endParaRPr>
          </a:p>
          <a:p>
            <a:pPr algn="ctr">
              <a:defRPr/>
            </a:pPr>
            <a:r>
              <a:rPr lang="en-US" sz="3600" b="1" smtClean="0">
                <a:solidFill>
                  <a:schemeClr val="bg1"/>
                </a:solidFill>
              </a:rPr>
              <a:t>Nov 21, </a:t>
            </a:r>
            <a:r>
              <a:rPr lang="en-US" sz="3600" b="1" dirty="0">
                <a:solidFill>
                  <a:schemeClr val="bg1"/>
                </a:solidFill>
              </a:rPr>
              <a:t>2015</a:t>
            </a:r>
          </a:p>
        </p:txBody>
      </p:sp>
      <p:sp>
        <p:nvSpPr>
          <p:cNvPr id="6" name="Rectangle 5"/>
          <p:cNvSpPr/>
          <p:nvPr/>
        </p:nvSpPr>
        <p:spPr>
          <a:xfrm>
            <a:off x="0" y="2593016"/>
            <a:ext cx="2286000" cy="4571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10</a:t>
            </a:fld>
            <a:endParaRPr lang="en-US"/>
          </a:p>
        </p:txBody>
      </p:sp>
      <p:pic>
        <p:nvPicPr>
          <p:cNvPr id="68610" name="Picture 2" descr="http://astrolila.ru/wp-content/uploads/2013/07/Moon-phases3.jpg"/>
          <p:cNvPicPr>
            <a:picLocks noChangeAspect="1" noChangeArrowheads="1"/>
          </p:cNvPicPr>
          <p:nvPr/>
        </p:nvPicPr>
        <p:blipFill>
          <a:blip r:embed="rId3" cstate="print"/>
          <a:srcRect t="13600"/>
          <a:stretch>
            <a:fillRect/>
          </a:stretch>
        </p:blipFill>
        <p:spPr bwMode="auto">
          <a:xfrm>
            <a:off x="0" y="0"/>
            <a:ext cx="9144000" cy="5143500"/>
          </a:xfrm>
          <a:prstGeom prst="rect">
            <a:avLst/>
          </a:prstGeom>
          <a:noFill/>
        </p:spPr>
      </p:pic>
      <p:sp>
        <p:nvSpPr>
          <p:cNvPr id="4" name="TextBox 3"/>
          <p:cNvSpPr txBox="1"/>
          <p:nvPr/>
        </p:nvSpPr>
        <p:spPr>
          <a:xfrm>
            <a:off x="1" y="3839111"/>
            <a:ext cx="9144000" cy="1323439"/>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Is there any Science Behind Ekadasi?</a:t>
            </a:r>
            <a:endParaRPr lang="en-US" sz="40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68612" name="Picture 4" descr="http://www.farepranichealing.it/nuovo_sito/img/chakra.jpg"/>
          <p:cNvPicPr>
            <a:picLocks noChangeAspect="1" noChangeArrowheads="1"/>
          </p:cNvPicPr>
          <p:nvPr/>
        </p:nvPicPr>
        <p:blipFill>
          <a:blip r:embed="rId4" cstate="print"/>
          <a:srcRect/>
          <a:stretch>
            <a:fillRect/>
          </a:stretch>
        </p:blipFill>
        <p:spPr bwMode="auto">
          <a:xfrm>
            <a:off x="3200400" y="1504950"/>
            <a:ext cx="2813004" cy="2209800"/>
          </a:xfrm>
          <a:prstGeom prst="rect">
            <a:avLst/>
          </a:prstGeom>
          <a:noFill/>
          <a:effectLst>
            <a:softEdge rad="317500"/>
          </a:effec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11</a:t>
            </a:fld>
            <a:endParaRPr lang="en-US"/>
          </a:p>
        </p:txBody>
      </p:sp>
      <p:pic>
        <p:nvPicPr>
          <p:cNvPr id="4" name="Moving-moon-on-sky.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0" y="-757238"/>
            <a:ext cx="9140825" cy="6834188"/>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3.bp.blogspot.com/-j2atuZVgFEU/Upa6amd21oI/AAAAAAAAAbc/cmkaxuQooM0/s1600/lunar-phases-1-copy.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6146" name="Rectangle 1027"/>
          <p:cNvSpPr>
            <a:spLocks noChangeArrowheads="1"/>
          </p:cNvSpPr>
          <p:nvPr/>
        </p:nvSpPr>
        <p:spPr bwMode="auto">
          <a:xfrm>
            <a:off x="1981200" y="1504950"/>
            <a:ext cx="2667000" cy="2308324"/>
          </a:xfrm>
          <a:prstGeom prst="rect">
            <a:avLst/>
          </a:prstGeom>
          <a:noFill/>
          <a:ln w="9525">
            <a:noFill/>
            <a:miter lim="800000"/>
            <a:headEnd/>
            <a:tailEnd/>
          </a:ln>
        </p:spPr>
        <p:txBody>
          <a:bodyPr>
            <a:spAutoFit/>
          </a:bodyPr>
          <a:lstStyle/>
          <a:p>
            <a:pPr marL="457200" indent="-457200">
              <a:buFontTx/>
              <a:buAutoNum type="arabicPeriod"/>
              <a:tabLst>
                <a:tab pos="2286000" algn="l"/>
              </a:tabLst>
              <a:defRPr/>
            </a:pPr>
            <a:r>
              <a:rPr lang="sv-SE" dirty="0">
                <a:solidFill>
                  <a:schemeClr val="bg1"/>
                </a:solidFill>
              </a:rPr>
              <a:t>Pratipada</a:t>
            </a:r>
          </a:p>
          <a:p>
            <a:pPr marL="457200" indent="-457200">
              <a:buFontTx/>
              <a:buAutoNum type="arabicPeriod"/>
              <a:tabLst>
                <a:tab pos="2286000" algn="l"/>
              </a:tabLst>
              <a:defRPr/>
            </a:pPr>
            <a:r>
              <a:rPr lang="sv-SE" dirty="0">
                <a:solidFill>
                  <a:schemeClr val="bg1"/>
                </a:solidFill>
              </a:rPr>
              <a:t>Dwitiya</a:t>
            </a:r>
          </a:p>
          <a:p>
            <a:pPr marL="457200" indent="-457200">
              <a:buFontTx/>
              <a:buAutoNum type="arabicPeriod"/>
              <a:tabLst>
                <a:tab pos="2286000" algn="l"/>
              </a:tabLst>
              <a:defRPr/>
            </a:pPr>
            <a:r>
              <a:rPr lang="sv-SE" dirty="0">
                <a:solidFill>
                  <a:schemeClr val="bg1"/>
                </a:solidFill>
              </a:rPr>
              <a:t>Tritya</a:t>
            </a:r>
          </a:p>
          <a:p>
            <a:pPr marL="457200" indent="-457200">
              <a:buFontTx/>
              <a:buAutoNum type="arabicPeriod"/>
              <a:tabLst>
                <a:tab pos="2286000" algn="l"/>
              </a:tabLst>
              <a:defRPr/>
            </a:pPr>
            <a:r>
              <a:rPr lang="sv-SE" dirty="0">
                <a:solidFill>
                  <a:schemeClr val="bg1"/>
                </a:solidFill>
              </a:rPr>
              <a:t>Chaturthi</a:t>
            </a:r>
          </a:p>
          <a:p>
            <a:pPr marL="457200" indent="-457200">
              <a:buFontTx/>
              <a:buAutoNum type="arabicPeriod"/>
              <a:tabLst>
                <a:tab pos="2286000" algn="l"/>
              </a:tabLst>
              <a:defRPr/>
            </a:pPr>
            <a:r>
              <a:rPr lang="sv-SE" dirty="0">
                <a:solidFill>
                  <a:schemeClr val="bg1"/>
                </a:solidFill>
              </a:rPr>
              <a:t>Panchami</a:t>
            </a:r>
          </a:p>
          <a:p>
            <a:pPr marL="457200" indent="-457200">
              <a:buFontTx/>
              <a:buAutoNum type="arabicPeriod"/>
              <a:tabLst>
                <a:tab pos="2286000" algn="l"/>
              </a:tabLst>
              <a:defRPr/>
            </a:pPr>
            <a:r>
              <a:rPr lang="sv-SE" dirty="0">
                <a:solidFill>
                  <a:schemeClr val="bg1"/>
                </a:solidFill>
              </a:rPr>
              <a:t>Shashti</a:t>
            </a:r>
          </a:p>
          <a:p>
            <a:pPr marL="457200" indent="-457200">
              <a:buFontTx/>
              <a:buAutoNum type="arabicPeriod"/>
              <a:tabLst>
                <a:tab pos="2286000" algn="l"/>
              </a:tabLst>
              <a:defRPr/>
            </a:pPr>
            <a:r>
              <a:rPr lang="sv-SE" dirty="0">
                <a:solidFill>
                  <a:schemeClr val="bg1"/>
                </a:solidFill>
              </a:rPr>
              <a:t>Saptami</a:t>
            </a:r>
          </a:p>
          <a:p>
            <a:pPr marL="457200" indent="-457200">
              <a:buFontTx/>
              <a:buAutoNum type="arabicPeriod"/>
              <a:tabLst>
                <a:tab pos="2286000" algn="l"/>
              </a:tabLst>
              <a:defRPr/>
            </a:pPr>
            <a:r>
              <a:rPr lang="sv-SE" dirty="0">
                <a:solidFill>
                  <a:schemeClr val="bg1"/>
                </a:solidFill>
              </a:rPr>
              <a:t>Ashtami</a:t>
            </a:r>
          </a:p>
        </p:txBody>
      </p:sp>
      <p:sp>
        <p:nvSpPr>
          <p:cNvPr id="10243" name="Rectangle 1028"/>
          <p:cNvSpPr>
            <a:spLocks noChangeArrowheads="1"/>
          </p:cNvSpPr>
          <p:nvPr/>
        </p:nvSpPr>
        <p:spPr bwMode="auto">
          <a:xfrm>
            <a:off x="4495800" y="1504950"/>
            <a:ext cx="3048000" cy="2246769"/>
          </a:xfrm>
          <a:prstGeom prst="rect">
            <a:avLst/>
          </a:prstGeom>
          <a:noFill/>
          <a:ln w="9525">
            <a:noFill/>
            <a:miter lim="800000"/>
            <a:headEnd/>
            <a:tailEnd/>
          </a:ln>
        </p:spPr>
        <p:txBody>
          <a:bodyPr>
            <a:spAutoFit/>
          </a:bodyPr>
          <a:lstStyle/>
          <a:p>
            <a:pPr marL="457200" indent="-457200">
              <a:tabLst>
                <a:tab pos="2286000" algn="l"/>
              </a:tabLst>
            </a:pPr>
            <a:r>
              <a:rPr lang="sv-SE" sz="2000">
                <a:solidFill>
                  <a:schemeClr val="bg1"/>
                </a:solidFill>
              </a:rPr>
              <a:t>  9. Navami</a:t>
            </a:r>
          </a:p>
          <a:p>
            <a:pPr marL="457200" indent="-457200">
              <a:tabLst>
                <a:tab pos="2286000" algn="l"/>
              </a:tabLst>
            </a:pPr>
            <a:r>
              <a:rPr lang="sv-SE" sz="2000">
                <a:solidFill>
                  <a:schemeClr val="bg1"/>
                </a:solidFill>
              </a:rPr>
              <a:t>10. Dashami</a:t>
            </a:r>
          </a:p>
          <a:p>
            <a:pPr marL="457200" indent="-457200">
              <a:tabLst>
                <a:tab pos="2286000" algn="l"/>
              </a:tabLst>
            </a:pPr>
            <a:r>
              <a:rPr lang="sv-SE" sz="2000">
                <a:solidFill>
                  <a:srgbClr val="FFFF00"/>
                </a:solidFill>
              </a:rPr>
              <a:t>11. Ekadasi</a:t>
            </a:r>
          </a:p>
          <a:p>
            <a:pPr marL="457200" indent="-457200">
              <a:tabLst>
                <a:tab pos="2286000" algn="l"/>
              </a:tabLst>
            </a:pPr>
            <a:r>
              <a:rPr lang="sv-SE" sz="2000">
                <a:solidFill>
                  <a:srgbClr val="FFC000"/>
                </a:solidFill>
              </a:rPr>
              <a:t>12. Dwadasi</a:t>
            </a:r>
          </a:p>
          <a:p>
            <a:pPr marL="457200" indent="-457200">
              <a:tabLst>
                <a:tab pos="2286000" algn="l"/>
              </a:tabLst>
            </a:pPr>
            <a:r>
              <a:rPr lang="sv-SE" sz="2000">
                <a:solidFill>
                  <a:schemeClr val="bg1"/>
                </a:solidFill>
              </a:rPr>
              <a:t>13. Trayodashi</a:t>
            </a:r>
          </a:p>
          <a:p>
            <a:pPr marL="457200" indent="-457200">
              <a:tabLst>
                <a:tab pos="2286000" algn="l"/>
              </a:tabLst>
            </a:pPr>
            <a:r>
              <a:rPr lang="sv-SE" sz="2000">
                <a:solidFill>
                  <a:schemeClr val="bg1"/>
                </a:solidFill>
              </a:rPr>
              <a:t>14. Chaturdasi</a:t>
            </a:r>
          </a:p>
          <a:p>
            <a:pPr marL="457200" indent="-457200">
              <a:tabLst>
                <a:tab pos="2286000" algn="l"/>
              </a:tabLst>
            </a:pPr>
            <a:r>
              <a:rPr lang="sv-SE" sz="2000">
                <a:solidFill>
                  <a:schemeClr val="bg1"/>
                </a:solidFill>
              </a:rPr>
              <a:t>15. Purnima / Amavasya</a:t>
            </a:r>
          </a:p>
        </p:txBody>
      </p:sp>
      <p:sp>
        <p:nvSpPr>
          <p:cNvPr id="7" name="TextBox 4"/>
          <p:cNvSpPr txBox="1">
            <a:spLocks noChangeArrowheads="1"/>
          </p:cNvSpPr>
          <p:nvPr/>
        </p:nvSpPr>
        <p:spPr bwMode="auto">
          <a:xfrm>
            <a:off x="0" y="0"/>
            <a:ext cx="9144000" cy="5847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200" smtClean="0">
                <a:solidFill>
                  <a:schemeClr val="bg1"/>
                </a:solidFill>
              </a:rPr>
              <a:t>15 Phases of Moon...</a:t>
            </a:r>
            <a:endParaRPr lang="en-US" sz="3200">
              <a:solidFill>
                <a:schemeClr val="bg1"/>
              </a:solidFill>
            </a:endParaRPr>
          </a:p>
        </p:txBody>
      </p:sp>
      <p:sp>
        <p:nvSpPr>
          <p:cNvPr id="8" name="TextBox 7"/>
          <p:cNvSpPr txBox="1"/>
          <p:nvPr/>
        </p:nvSpPr>
        <p:spPr>
          <a:xfrm>
            <a:off x="0" y="4595029"/>
            <a:ext cx="9144000" cy="52322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Waxing &amp; Waning</a:t>
            </a:r>
            <a:endParaRPr lang="en-US" sz="28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 calcmode="lin" valueType="num">
                                      <p:cBhvr additive="base">
                                        <p:cTn id="7" dur="500" fill="hold"/>
                                        <p:tgtEl>
                                          <p:spTgt spid="61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6">
                                            <p:txEl>
                                              <p:pRg st="1" end="1"/>
                                            </p:txEl>
                                          </p:spTgt>
                                        </p:tgtEl>
                                        <p:attrNameLst>
                                          <p:attrName>style.visibility</p:attrName>
                                        </p:attrNameLst>
                                      </p:cBhvr>
                                      <p:to>
                                        <p:strVal val="visible"/>
                                      </p:to>
                                    </p:set>
                                    <p:anim calcmode="lin" valueType="num">
                                      <p:cBhvr additive="base">
                                        <p:cTn id="13" dur="500" fill="hold"/>
                                        <p:tgtEl>
                                          <p:spTgt spid="614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6">
                                            <p:txEl>
                                              <p:pRg st="2" end="2"/>
                                            </p:txEl>
                                          </p:spTgt>
                                        </p:tgtEl>
                                        <p:attrNameLst>
                                          <p:attrName>style.visibility</p:attrName>
                                        </p:attrNameLst>
                                      </p:cBhvr>
                                      <p:to>
                                        <p:strVal val="visible"/>
                                      </p:to>
                                    </p:set>
                                    <p:anim calcmode="lin" valueType="num">
                                      <p:cBhvr additive="base">
                                        <p:cTn id="19" dur="500" fill="hold"/>
                                        <p:tgtEl>
                                          <p:spTgt spid="614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6">
                                            <p:txEl>
                                              <p:pRg st="3" end="3"/>
                                            </p:txEl>
                                          </p:spTgt>
                                        </p:tgtEl>
                                        <p:attrNameLst>
                                          <p:attrName>style.visibility</p:attrName>
                                        </p:attrNameLst>
                                      </p:cBhvr>
                                      <p:to>
                                        <p:strVal val="visible"/>
                                      </p:to>
                                    </p:set>
                                    <p:anim calcmode="lin" valueType="num">
                                      <p:cBhvr additive="base">
                                        <p:cTn id="25" dur="500" fill="hold"/>
                                        <p:tgtEl>
                                          <p:spTgt spid="614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46">
                                            <p:txEl>
                                              <p:pRg st="4" end="4"/>
                                            </p:txEl>
                                          </p:spTgt>
                                        </p:tgtEl>
                                        <p:attrNameLst>
                                          <p:attrName>style.visibility</p:attrName>
                                        </p:attrNameLst>
                                      </p:cBhvr>
                                      <p:to>
                                        <p:strVal val="visible"/>
                                      </p:to>
                                    </p:set>
                                    <p:anim calcmode="lin" valueType="num">
                                      <p:cBhvr additive="base">
                                        <p:cTn id="31" dur="500" fill="hold"/>
                                        <p:tgtEl>
                                          <p:spTgt spid="614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146">
                                            <p:txEl>
                                              <p:pRg st="5" end="5"/>
                                            </p:txEl>
                                          </p:spTgt>
                                        </p:tgtEl>
                                        <p:attrNameLst>
                                          <p:attrName>style.visibility</p:attrName>
                                        </p:attrNameLst>
                                      </p:cBhvr>
                                      <p:to>
                                        <p:strVal val="visible"/>
                                      </p:to>
                                    </p:set>
                                    <p:anim calcmode="lin" valueType="num">
                                      <p:cBhvr additive="base">
                                        <p:cTn id="37" dur="500" fill="hold"/>
                                        <p:tgtEl>
                                          <p:spTgt spid="614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146">
                                            <p:txEl>
                                              <p:pRg st="6" end="6"/>
                                            </p:txEl>
                                          </p:spTgt>
                                        </p:tgtEl>
                                        <p:attrNameLst>
                                          <p:attrName>style.visibility</p:attrName>
                                        </p:attrNameLst>
                                      </p:cBhvr>
                                      <p:to>
                                        <p:strVal val="visible"/>
                                      </p:to>
                                    </p:set>
                                    <p:anim calcmode="lin" valueType="num">
                                      <p:cBhvr additive="base">
                                        <p:cTn id="43" dur="500" fill="hold"/>
                                        <p:tgtEl>
                                          <p:spTgt spid="614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14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146">
                                            <p:txEl>
                                              <p:pRg st="7" end="7"/>
                                            </p:txEl>
                                          </p:spTgt>
                                        </p:tgtEl>
                                        <p:attrNameLst>
                                          <p:attrName>style.visibility</p:attrName>
                                        </p:attrNameLst>
                                      </p:cBhvr>
                                      <p:to>
                                        <p:strVal val="visible"/>
                                      </p:to>
                                    </p:set>
                                    <p:anim calcmode="lin" valueType="num">
                                      <p:cBhvr additive="base">
                                        <p:cTn id="49" dur="500" fill="hold"/>
                                        <p:tgtEl>
                                          <p:spTgt spid="614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14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243">
                                            <p:txEl>
                                              <p:pRg st="0" end="0"/>
                                            </p:txEl>
                                          </p:spTgt>
                                        </p:tgtEl>
                                        <p:attrNameLst>
                                          <p:attrName>style.visibility</p:attrName>
                                        </p:attrNameLst>
                                      </p:cBhvr>
                                      <p:to>
                                        <p:strVal val="visible"/>
                                      </p:to>
                                    </p:set>
                                    <p:anim calcmode="lin" valueType="num">
                                      <p:cBhvr additive="base">
                                        <p:cTn id="55"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243">
                                            <p:txEl>
                                              <p:pRg st="1" end="1"/>
                                            </p:txEl>
                                          </p:spTgt>
                                        </p:tgtEl>
                                        <p:attrNameLst>
                                          <p:attrName>style.visibility</p:attrName>
                                        </p:attrNameLst>
                                      </p:cBhvr>
                                      <p:to>
                                        <p:strVal val="visible"/>
                                      </p:to>
                                    </p:set>
                                    <p:anim calcmode="lin" valueType="num">
                                      <p:cBhvr additive="base">
                                        <p:cTn id="61"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243">
                                            <p:txEl>
                                              <p:pRg st="2" end="2"/>
                                            </p:txEl>
                                          </p:spTgt>
                                        </p:tgtEl>
                                        <p:attrNameLst>
                                          <p:attrName>style.visibility</p:attrName>
                                        </p:attrNameLst>
                                      </p:cBhvr>
                                      <p:to>
                                        <p:strVal val="visible"/>
                                      </p:to>
                                    </p:set>
                                    <p:anim calcmode="lin" valueType="num">
                                      <p:cBhvr additive="base">
                                        <p:cTn id="67"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243">
                                            <p:txEl>
                                              <p:pRg st="3" end="3"/>
                                            </p:txEl>
                                          </p:spTgt>
                                        </p:tgtEl>
                                        <p:attrNameLst>
                                          <p:attrName>style.visibility</p:attrName>
                                        </p:attrNameLst>
                                      </p:cBhvr>
                                      <p:to>
                                        <p:strVal val="visible"/>
                                      </p:to>
                                    </p:set>
                                    <p:anim calcmode="lin" valueType="num">
                                      <p:cBhvr additive="base">
                                        <p:cTn id="73"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0243">
                                            <p:txEl>
                                              <p:pRg st="4" end="4"/>
                                            </p:txEl>
                                          </p:spTgt>
                                        </p:tgtEl>
                                        <p:attrNameLst>
                                          <p:attrName>style.visibility</p:attrName>
                                        </p:attrNameLst>
                                      </p:cBhvr>
                                      <p:to>
                                        <p:strVal val="visible"/>
                                      </p:to>
                                    </p:set>
                                    <p:anim calcmode="lin" valueType="num">
                                      <p:cBhvr additive="base">
                                        <p:cTn id="79"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0243">
                                            <p:txEl>
                                              <p:pRg st="5" end="5"/>
                                            </p:txEl>
                                          </p:spTgt>
                                        </p:tgtEl>
                                        <p:attrNameLst>
                                          <p:attrName>style.visibility</p:attrName>
                                        </p:attrNameLst>
                                      </p:cBhvr>
                                      <p:to>
                                        <p:strVal val="visible"/>
                                      </p:to>
                                    </p:set>
                                    <p:anim calcmode="lin" valueType="num">
                                      <p:cBhvr additive="base">
                                        <p:cTn id="85" dur="500" fill="hold"/>
                                        <p:tgtEl>
                                          <p:spTgt spid="10243">
                                            <p:txEl>
                                              <p:pRg st="5" end="5"/>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2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0243">
                                            <p:txEl>
                                              <p:pRg st="6" end="6"/>
                                            </p:txEl>
                                          </p:spTgt>
                                        </p:tgtEl>
                                        <p:attrNameLst>
                                          <p:attrName>style.visibility</p:attrName>
                                        </p:attrNameLst>
                                      </p:cBhvr>
                                      <p:to>
                                        <p:strVal val="visible"/>
                                      </p:to>
                                    </p:set>
                                    <p:anim calcmode="lin" valueType="num">
                                      <p:cBhvr additive="base">
                                        <p:cTn id="91" dur="500" fill="hold"/>
                                        <p:tgtEl>
                                          <p:spTgt spid="10243">
                                            <p:txEl>
                                              <p:pRg st="6" end="6"/>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24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DEA2DD1-57DE-4409-A60F-353EEE0EA317}" type="slidenum">
              <a:rPr lang="en-US" smtClean="0"/>
              <a:pPr>
                <a:defRPr/>
              </a:pPr>
              <a:t>13</a:t>
            </a:fld>
            <a:endParaRPr lang="en-US"/>
          </a:p>
        </p:txBody>
      </p:sp>
      <p:pic>
        <p:nvPicPr>
          <p:cNvPr id="70658" name="Picture 2" descr="https://nehasabnis.files.wordpress.com/2013/02/chakras.jpg"/>
          <p:cNvPicPr>
            <a:picLocks noChangeAspect="1" noChangeArrowheads="1"/>
          </p:cNvPicPr>
          <p:nvPr/>
        </p:nvPicPr>
        <p:blipFill>
          <a:blip r:embed="rId3" cstate="print"/>
          <a:srcRect/>
          <a:stretch>
            <a:fillRect/>
          </a:stretch>
        </p:blipFill>
        <p:spPr bwMode="auto">
          <a:xfrm>
            <a:off x="0" y="0"/>
            <a:ext cx="5143500" cy="5143500"/>
          </a:xfrm>
          <a:prstGeom prst="rect">
            <a:avLst/>
          </a:prstGeom>
          <a:noFill/>
        </p:spPr>
      </p:pic>
      <p:pic>
        <p:nvPicPr>
          <p:cNvPr id="70660" name="Picture 4" descr="http://www.psychicmediuminpa.com/wp-content/uploads/2015/01/aura-energy-colors.jpg"/>
          <p:cNvPicPr>
            <a:picLocks noChangeAspect="1" noChangeArrowheads="1"/>
          </p:cNvPicPr>
          <p:nvPr/>
        </p:nvPicPr>
        <p:blipFill>
          <a:blip r:embed="rId4" cstate="print"/>
          <a:srcRect/>
          <a:stretch>
            <a:fillRect/>
          </a:stretch>
        </p:blipFill>
        <p:spPr bwMode="auto">
          <a:xfrm>
            <a:off x="5181600" y="0"/>
            <a:ext cx="3962400" cy="5143500"/>
          </a:xfrm>
          <a:prstGeom prst="rect">
            <a:avLst/>
          </a:prstGeom>
          <a:noFill/>
        </p:spPr>
      </p:pic>
      <p:sp>
        <p:nvSpPr>
          <p:cNvPr id="7" name="TextBox 6"/>
          <p:cNvSpPr txBox="1"/>
          <p:nvPr/>
        </p:nvSpPr>
        <p:spPr>
          <a:xfrm>
            <a:off x="2133600" y="4717018"/>
            <a:ext cx="1287532" cy="369332"/>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 Chakras</a:t>
            </a: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TextBox 7"/>
          <p:cNvSpPr txBox="1"/>
          <p:nvPr/>
        </p:nvSpPr>
        <p:spPr>
          <a:xfrm>
            <a:off x="6629400" y="4705350"/>
            <a:ext cx="1176348" cy="369332"/>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Our Aura</a:t>
            </a: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14</a:t>
            </a:fld>
            <a:endParaRPr lang="en-US"/>
          </a:p>
        </p:txBody>
      </p:sp>
      <p:pic>
        <p:nvPicPr>
          <p:cNvPr id="105474" name="Picture 2" descr="http://images.sciencedaily.com/2012/05/120504110024_1_900x600.jpg"/>
          <p:cNvPicPr>
            <a:picLocks noChangeAspect="1" noChangeArrowheads="1"/>
          </p:cNvPicPr>
          <p:nvPr/>
        </p:nvPicPr>
        <p:blipFill>
          <a:blip r:embed="rId3" cstate="print"/>
          <a:srcRect/>
          <a:stretch>
            <a:fillRect/>
          </a:stretch>
        </p:blipFill>
        <p:spPr bwMode="auto">
          <a:xfrm>
            <a:off x="0" y="0"/>
            <a:ext cx="4298950" cy="5127625"/>
          </a:xfrm>
          <a:prstGeom prst="rect">
            <a:avLst/>
          </a:prstGeom>
          <a:noFill/>
        </p:spPr>
      </p:pic>
      <p:pic>
        <p:nvPicPr>
          <p:cNvPr id="105476" name="Picture 4" descr="http://s34.mindvalley.us/readingauras/media/images/reading-auras-blog-post-migrain-sick.jpg"/>
          <p:cNvPicPr>
            <a:picLocks noChangeAspect="1" noChangeArrowheads="1"/>
          </p:cNvPicPr>
          <p:nvPr/>
        </p:nvPicPr>
        <p:blipFill>
          <a:blip r:embed="rId4" cstate="print"/>
          <a:srcRect/>
          <a:stretch>
            <a:fillRect/>
          </a:stretch>
        </p:blipFill>
        <p:spPr bwMode="auto">
          <a:xfrm>
            <a:off x="4267200" y="1067423"/>
            <a:ext cx="4876800" cy="4076077"/>
          </a:xfrm>
          <a:prstGeom prst="rect">
            <a:avLst/>
          </a:prstGeom>
          <a:noFill/>
        </p:spPr>
      </p:pic>
      <p:sp>
        <p:nvSpPr>
          <p:cNvPr id="5" name="TextBox 4"/>
          <p:cNvSpPr txBox="1"/>
          <p:nvPr/>
        </p:nvSpPr>
        <p:spPr>
          <a:xfrm>
            <a:off x="4267200" y="0"/>
            <a:ext cx="4876800" cy="156966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3200" smtClean="0"/>
              <a:t>What is Aura?</a:t>
            </a:r>
          </a:p>
          <a:p>
            <a:r>
              <a:rPr lang="en-US" sz="3200" smtClean="0"/>
              <a:t>Can we see Aura?</a:t>
            </a:r>
          </a:p>
          <a:p>
            <a:r>
              <a:rPr lang="en-US" sz="3200" smtClean="0"/>
              <a:t>YES, with training...</a:t>
            </a:r>
            <a:endParaRPr lang="en-US" sz="320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15</a:t>
            </a:fld>
            <a:endParaRPr lang="en-US"/>
          </a:p>
        </p:txBody>
      </p:sp>
      <p:pic>
        <p:nvPicPr>
          <p:cNvPr id="111618" name="Picture 2" descr="http://www.healoneself.co.uk/wp-content/uploads/2013/06/ORANGE-HEADSHOT-PHOTO.jpg"/>
          <p:cNvPicPr>
            <a:picLocks noChangeAspect="1" noChangeArrowheads="1"/>
          </p:cNvPicPr>
          <p:nvPr/>
        </p:nvPicPr>
        <p:blipFill>
          <a:blip r:embed="rId3" cstate="print"/>
          <a:srcRect l="3995" t="4074" r="1136" b="8519"/>
          <a:stretch>
            <a:fillRect/>
          </a:stretch>
        </p:blipFill>
        <p:spPr bwMode="auto">
          <a:xfrm>
            <a:off x="-1" y="0"/>
            <a:ext cx="9296401" cy="5143500"/>
          </a:xfrm>
          <a:prstGeom prst="rect">
            <a:avLst/>
          </a:prstGeom>
          <a:noFill/>
        </p:spPr>
      </p:pic>
      <p:sp>
        <p:nvSpPr>
          <p:cNvPr id="4" name="Rectangle 3"/>
          <p:cNvSpPr/>
          <p:nvPr/>
        </p:nvSpPr>
        <p:spPr>
          <a:xfrm>
            <a:off x="0" y="4497169"/>
            <a:ext cx="9259560" cy="646331"/>
          </a:xfrm>
          <a:prstGeom prst="rect">
            <a:avLst/>
          </a:prstGeom>
        </p:spPr>
        <p:txBody>
          <a:bodyPr wrap="square">
            <a:spAutoFit/>
          </a:bodyPr>
          <a:lstStyle/>
          <a:p>
            <a:pPr algn="ctr"/>
            <a:r>
              <a:rPr lang="en-US" sz="3600" smtClean="0">
                <a:solidFill>
                  <a:srgbClr val="FFFF00"/>
                </a:solidFill>
              </a:rPr>
              <a:t>Our aura extends anywhere from 0.5” to 6”.</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16</a:t>
            </a:fld>
            <a:endParaRPr lang="en-US"/>
          </a:p>
        </p:txBody>
      </p:sp>
      <p:pic>
        <p:nvPicPr>
          <p:cNvPr id="86018" name="Picture 2" descr="http://www.auraimaging.de/adhd/page12-Dateien/page12.jpg"/>
          <p:cNvPicPr>
            <a:picLocks noChangeAspect="1" noChangeArrowheads="1"/>
          </p:cNvPicPr>
          <p:nvPr/>
        </p:nvPicPr>
        <p:blipFill>
          <a:blip r:embed="rId3" cstate="print"/>
          <a:srcRect/>
          <a:stretch>
            <a:fillRect/>
          </a:stretch>
        </p:blipFill>
        <p:spPr bwMode="auto">
          <a:xfrm>
            <a:off x="-2" y="0"/>
            <a:ext cx="9144001" cy="51435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17</a:t>
            </a:fld>
            <a:endParaRPr lang="en-US"/>
          </a:p>
        </p:txBody>
      </p:sp>
      <p:pic>
        <p:nvPicPr>
          <p:cNvPr id="97282" name="Picture 2" descr="http://usercontent2.hubimg.com/6611845_f520.jpg"/>
          <p:cNvPicPr>
            <a:picLocks noChangeAspect="1" noChangeArrowheads="1"/>
          </p:cNvPicPr>
          <p:nvPr/>
        </p:nvPicPr>
        <p:blipFill>
          <a:blip r:embed="rId2" cstate="print"/>
          <a:srcRect/>
          <a:stretch>
            <a:fillRect/>
          </a:stretch>
        </p:blipFill>
        <p:spPr bwMode="auto">
          <a:xfrm>
            <a:off x="4540522" y="0"/>
            <a:ext cx="4603477" cy="5143500"/>
          </a:xfrm>
          <a:prstGeom prst="rect">
            <a:avLst/>
          </a:prstGeom>
          <a:noFill/>
        </p:spPr>
      </p:pic>
      <p:pic>
        <p:nvPicPr>
          <p:cNvPr id="97284" name="Picture 4" descr="Ivy Leaf"/>
          <p:cNvPicPr>
            <a:picLocks noChangeAspect="1" noChangeArrowheads="1"/>
          </p:cNvPicPr>
          <p:nvPr/>
        </p:nvPicPr>
        <p:blipFill>
          <a:blip r:embed="rId3" cstate="print"/>
          <a:srcRect/>
          <a:stretch>
            <a:fillRect/>
          </a:stretch>
        </p:blipFill>
        <p:spPr bwMode="auto">
          <a:xfrm>
            <a:off x="0" y="0"/>
            <a:ext cx="4572000" cy="51435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pctrs.network.hu/clubpicture/1/6/6/_/buddha_aura_large_1066311_2855.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4" name="Slide Number Placeholder 3"/>
          <p:cNvSpPr>
            <a:spLocks noGrp="1"/>
          </p:cNvSpPr>
          <p:nvPr>
            <p:ph type="sldNum" sz="quarter" idx="12"/>
          </p:nvPr>
        </p:nvSpPr>
        <p:spPr/>
        <p:txBody>
          <a:bodyPr/>
          <a:lstStyle/>
          <a:p>
            <a:pPr>
              <a:defRPr/>
            </a:pPr>
            <a:fld id="{CB7BC397-DED3-47CE-8ED4-3E43FC64D583}" type="slidenum">
              <a:rPr lang="en-US" smtClean="0"/>
              <a:pPr>
                <a:defRPr/>
              </a:pPr>
              <a:t>18</a:t>
            </a:fld>
            <a:endParaRPr lang="en-US" dirty="0"/>
          </a:p>
        </p:txBody>
      </p:sp>
      <p:sp>
        <p:nvSpPr>
          <p:cNvPr id="13" name="TextBox 9"/>
          <p:cNvSpPr txBox="1">
            <a:spLocks noChangeArrowheads="1"/>
          </p:cNvSpPr>
          <p:nvPr/>
        </p:nvSpPr>
        <p:spPr bwMode="auto">
          <a:xfrm>
            <a:off x="0" y="4440019"/>
            <a:ext cx="9144000" cy="646331"/>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3600" smtClean="0">
                <a:solidFill>
                  <a:srgbClr val="FFFF00"/>
                </a:solidFill>
              </a:rPr>
              <a:t>Lord </a:t>
            </a:r>
            <a:r>
              <a:rPr lang="en-US" sz="3600">
                <a:solidFill>
                  <a:srgbClr val="FFFF00"/>
                </a:solidFill>
              </a:rPr>
              <a:t>Buddha’s aura extended to </a:t>
            </a:r>
            <a:r>
              <a:rPr lang="en-US" sz="3600" smtClean="0">
                <a:solidFill>
                  <a:srgbClr val="FFFF00"/>
                </a:solidFill>
              </a:rPr>
              <a:t>100’s </a:t>
            </a:r>
            <a:r>
              <a:rPr lang="en-US" sz="3600">
                <a:solidFill>
                  <a:srgbClr val="FFFF00"/>
                </a:solidFill>
              </a:rPr>
              <a:t>of </a:t>
            </a:r>
            <a:r>
              <a:rPr lang="en-US" sz="3600" smtClean="0">
                <a:solidFill>
                  <a:srgbClr val="FFFF00"/>
                </a:solidFill>
              </a:rPr>
              <a:t>miles?</a:t>
            </a:r>
            <a:endParaRPr lang="en-US" sz="3600">
              <a:solidFill>
                <a:srgbClr val="FFFF00"/>
              </a:solidFill>
            </a:endParaRPr>
          </a:p>
        </p:txBody>
      </p:sp>
      <p:pic>
        <p:nvPicPr>
          <p:cNvPr id="5" name="Picture 4" descr="http://thespiritscience.net/wp-content/uploads/2014/11/qx14ir.png"/>
          <p:cNvPicPr>
            <a:picLocks noChangeAspect="1" noChangeArrowheads="1"/>
          </p:cNvPicPr>
          <p:nvPr/>
        </p:nvPicPr>
        <p:blipFill>
          <a:blip r:embed="rId4" cstate="print"/>
          <a:srcRect/>
          <a:stretch>
            <a:fillRect/>
          </a:stretch>
        </p:blipFill>
        <p:spPr bwMode="auto">
          <a:xfrm>
            <a:off x="0" y="0"/>
            <a:ext cx="2422303" cy="28003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astrolila.ru/wp-content/uploads/2013/07/Moon-phases3.jpg"/>
          <p:cNvPicPr>
            <a:picLocks noChangeAspect="1" noChangeArrowheads="1"/>
          </p:cNvPicPr>
          <p:nvPr/>
        </p:nvPicPr>
        <p:blipFill>
          <a:blip r:embed="rId3" cstate="print"/>
          <a:srcRect t="13600"/>
          <a:stretch>
            <a:fillRect/>
          </a:stretch>
        </p:blipFill>
        <p:spPr bwMode="auto">
          <a:xfrm>
            <a:off x="0" y="0"/>
            <a:ext cx="9144000" cy="5143500"/>
          </a:xfrm>
          <a:prstGeom prst="rect">
            <a:avLst/>
          </a:prstGeom>
          <a:noFill/>
        </p:spPr>
      </p:pic>
      <p:sp>
        <p:nvSpPr>
          <p:cNvPr id="5122" name="Text Box 2"/>
          <p:cNvSpPr txBox="1">
            <a:spLocks noChangeArrowheads="1"/>
          </p:cNvSpPr>
          <p:nvPr/>
        </p:nvSpPr>
        <p:spPr bwMode="auto">
          <a:xfrm>
            <a:off x="4953000" y="1581150"/>
            <a:ext cx="3505200" cy="2554545"/>
          </a:xfrm>
          <a:prstGeom prst="rect">
            <a:avLst/>
          </a:prstGeom>
          <a:noFill/>
          <a:ln w="9525">
            <a:noFill/>
            <a:miter lim="800000"/>
            <a:headEnd/>
            <a:tailEnd/>
          </a:ln>
        </p:spPr>
        <p:txBody>
          <a:bodyPr wrap="square">
            <a:spAutoFit/>
          </a:bodyPr>
          <a:lstStyle/>
          <a:p>
            <a:pPr>
              <a:buFontTx/>
              <a:buChar char="•"/>
            </a:pPr>
            <a:r>
              <a:rPr lang="en-US" sz="3200" b="1">
                <a:solidFill>
                  <a:schemeClr val="bg1"/>
                </a:solidFill>
              </a:rPr>
              <a:t> </a:t>
            </a:r>
            <a:r>
              <a:rPr lang="en-US" sz="2800" b="1">
                <a:solidFill>
                  <a:schemeClr val="bg1"/>
                </a:solidFill>
              </a:rPr>
              <a:t>BODY</a:t>
            </a:r>
            <a:r>
              <a:rPr lang="en-US" sz="2800">
                <a:solidFill>
                  <a:schemeClr val="bg1"/>
                </a:solidFill>
              </a:rPr>
              <a:t>	</a:t>
            </a:r>
          </a:p>
          <a:p>
            <a:r>
              <a:rPr lang="en-US" sz="2800">
                <a:solidFill>
                  <a:schemeClr val="bg1"/>
                </a:solidFill>
              </a:rPr>
              <a:t>	</a:t>
            </a:r>
            <a:endParaRPr lang="en-US" sz="2800" b="1">
              <a:solidFill>
                <a:schemeClr val="bg1"/>
              </a:solidFill>
            </a:endParaRPr>
          </a:p>
          <a:p>
            <a:pPr>
              <a:buFontTx/>
              <a:buChar char="•"/>
            </a:pPr>
            <a:r>
              <a:rPr lang="en-US" sz="4400" b="1">
                <a:solidFill>
                  <a:srgbClr val="FFFF00"/>
                </a:solidFill>
              </a:rPr>
              <a:t> </a:t>
            </a:r>
            <a:r>
              <a:rPr lang="en-US" sz="4400" b="1" smtClean="0">
                <a:solidFill>
                  <a:srgbClr val="FFFF00"/>
                </a:solidFill>
              </a:rPr>
              <a:t>MIND</a:t>
            </a:r>
          </a:p>
          <a:p>
            <a:r>
              <a:rPr lang="en-US" sz="2800">
                <a:solidFill>
                  <a:schemeClr val="bg1"/>
                </a:solidFill>
              </a:rPr>
              <a:t>	</a:t>
            </a:r>
            <a:endParaRPr lang="en-US" sz="2800" b="1">
              <a:solidFill>
                <a:schemeClr val="bg1"/>
              </a:solidFill>
            </a:endParaRPr>
          </a:p>
          <a:p>
            <a:pPr>
              <a:buFontTx/>
              <a:buChar char="•"/>
            </a:pPr>
            <a:r>
              <a:rPr lang="en-US" sz="2800" b="1" smtClean="0">
                <a:solidFill>
                  <a:schemeClr val="bg1"/>
                </a:solidFill>
              </a:rPr>
              <a:t> SOUL</a:t>
            </a:r>
            <a:endParaRPr lang="en-US" sz="2800">
              <a:solidFill>
                <a:schemeClr val="bg1"/>
              </a:solidFill>
            </a:endParaRPr>
          </a:p>
        </p:txBody>
      </p:sp>
      <p:pic>
        <p:nvPicPr>
          <p:cNvPr id="5124" name="Picture 4" descr="G:\Pictures\Mysticism\chakra_man1.jpg"/>
          <p:cNvPicPr>
            <a:picLocks noChangeAspect="1" noChangeArrowheads="1"/>
          </p:cNvPicPr>
          <p:nvPr/>
        </p:nvPicPr>
        <p:blipFill>
          <a:blip r:embed="rId4" cstate="print"/>
          <a:srcRect/>
          <a:stretch>
            <a:fillRect/>
          </a:stretch>
        </p:blipFill>
        <p:spPr bwMode="auto">
          <a:xfrm>
            <a:off x="0" y="590550"/>
            <a:ext cx="4344664" cy="4552950"/>
          </a:xfrm>
          <a:prstGeom prst="rect">
            <a:avLst/>
          </a:prstGeom>
          <a:noFill/>
          <a:ln w="9525">
            <a:noFill/>
            <a:miter lim="800000"/>
            <a:headEnd/>
            <a:tailEnd/>
          </a:ln>
        </p:spPr>
      </p:pic>
      <p:sp>
        <p:nvSpPr>
          <p:cNvPr id="6" name="TextBox 5"/>
          <p:cNvSpPr txBox="1">
            <a:spLocks noChangeArrowheads="1"/>
          </p:cNvSpPr>
          <p:nvPr/>
        </p:nvSpPr>
        <p:spPr bwMode="auto">
          <a:xfrm>
            <a:off x="1066801" y="1485901"/>
            <a:ext cx="184731" cy="461665"/>
          </a:xfrm>
          <a:prstGeom prst="rect">
            <a:avLst/>
          </a:prstGeom>
          <a:noFill/>
          <a:ln w="9525">
            <a:noFill/>
            <a:miter lim="800000"/>
            <a:headEnd/>
            <a:tailEnd/>
          </a:ln>
        </p:spPr>
        <p:txBody>
          <a:bodyPr wrap="none">
            <a:spAutoFit/>
          </a:bodyPr>
          <a:lstStyle/>
          <a:p>
            <a:endParaRPr lang="en-US" sz="2400" b="1">
              <a:solidFill>
                <a:srgbClr val="FFFF00"/>
              </a:solidFill>
            </a:endParaRPr>
          </a:p>
        </p:txBody>
      </p:sp>
      <p:sp>
        <p:nvSpPr>
          <p:cNvPr id="9" name="Rectangle 8"/>
          <p:cNvSpPr>
            <a:spLocks noChangeArrowheads="1"/>
          </p:cNvSpPr>
          <p:nvPr/>
        </p:nvSpPr>
        <p:spPr bwMode="auto">
          <a:xfrm>
            <a:off x="0" y="0"/>
            <a:ext cx="9144000" cy="584775"/>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2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The phases of the moon is connected with our mind..</a:t>
            </a:r>
            <a:endParaRPr lang="en-US" sz="3200" b="1">
              <a:ln w="11430"/>
              <a:solidFill>
                <a:schemeClr val="bg1"/>
              </a:solidFill>
              <a:effectLst>
                <a:outerShdw blurRad="80000" dist="40000" dir="5040000" algn="tl">
                  <a:srgbClr val="000000">
                    <a:alpha val="30000"/>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i613.photobucket.com/albums/tt218/amal_05/onlyinindia_zpsd20cdef5.jpg"/>
          <p:cNvPicPr>
            <a:picLocks noChangeAspect="1" noChangeArrowheads="1"/>
          </p:cNvPicPr>
          <p:nvPr/>
        </p:nvPicPr>
        <p:blipFill>
          <a:blip r:embed="rId2" cstate="print"/>
          <a:srcRect/>
          <a:stretch>
            <a:fillRect/>
          </a:stretch>
        </p:blipFill>
        <p:spPr bwMode="auto">
          <a:xfrm>
            <a:off x="0" y="0"/>
            <a:ext cx="9160965" cy="5143500"/>
          </a:xfrm>
          <a:prstGeom prst="rect">
            <a:avLst/>
          </a:prstGeom>
          <a:noFill/>
        </p:spPr>
      </p:pic>
      <p:sp>
        <p:nvSpPr>
          <p:cNvPr id="3" name="TextBox 2"/>
          <p:cNvSpPr txBox="1"/>
          <p:nvPr/>
        </p:nvSpPr>
        <p:spPr>
          <a:xfrm>
            <a:off x="5791200" y="4476750"/>
            <a:ext cx="3391249" cy="646331"/>
          </a:xfrm>
          <a:prstGeom prst="rect">
            <a:avLst/>
          </a:prstGeom>
          <a:noFill/>
        </p:spPr>
        <p:txBody>
          <a:bodyPr wrap="none" rtlCol="0">
            <a:spAutoFit/>
          </a:bodyPr>
          <a:lstStyle/>
          <a:p>
            <a:r>
              <a:rPr lang="en-US" sz="36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Only in India</a:t>
            </a:r>
            <a:endParaRPr lang="en-US" sz="36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20</a:t>
            </a:fld>
            <a:endParaRPr lang="en-US"/>
          </a:p>
        </p:txBody>
      </p:sp>
      <p:pic>
        <p:nvPicPr>
          <p:cNvPr id="89090" name="Picture 2" descr="http://www.anomalynews.com/syndicate/wp-content/uploads/article-2372171-1AEA51E3000005DC-224_636x383.jpg"/>
          <p:cNvPicPr>
            <a:picLocks noChangeAspect="1" noChangeArrowheads="1"/>
          </p:cNvPicPr>
          <p:nvPr/>
        </p:nvPicPr>
        <p:blipFill>
          <a:blip r:embed="rId3" cstate="print"/>
          <a:srcRect/>
          <a:stretch>
            <a:fillRect/>
          </a:stretch>
        </p:blipFill>
        <p:spPr bwMode="auto">
          <a:xfrm>
            <a:off x="-152400" y="0"/>
            <a:ext cx="9296400" cy="5143500"/>
          </a:xfrm>
          <a:prstGeom prst="rect">
            <a:avLst/>
          </a:prstGeom>
          <a:noFill/>
        </p:spPr>
      </p:pic>
      <p:pic>
        <p:nvPicPr>
          <p:cNvPr id="89092" name="Picture 4" descr="http://www.phoenixrisingnow.com/images/AuraPicture1.jpg"/>
          <p:cNvPicPr>
            <a:picLocks noChangeAspect="1" noChangeArrowheads="1"/>
          </p:cNvPicPr>
          <p:nvPr/>
        </p:nvPicPr>
        <p:blipFill>
          <a:blip r:embed="rId4" cstate="print"/>
          <a:srcRect/>
          <a:stretch>
            <a:fillRect/>
          </a:stretch>
        </p:blipFill>
        <p:spPr bwMode="auto">
          <a:xfrm>
            <a:off x="6096001" y="0"/>
            <a:ext cx="3048000" cy="5143500"/>
          </a:xfrm>
          <a:prstGeom prst="rect">
            <a:avLst/>
          </a:prstGeom>
          <a:noFill/>
        </p:spPr>
      </p:pic>
      <p:sp>
        <p:nvSpPr>
          <p:cNvPr id="5" name="TextBox 4"/>
          <p:cNvSpPr txBox="1"/>
          <p:nvPr/>
        </p:nvSpPr>
        <p:spPr>
          <a:xfrm>
            <a:off x="914400" y="4476750"/>
            <a:ext cx="922047" cy="523220"/>
          </a:xfrm>
          <a:prstGeom prst="rect">
            <a:avLst/>
          </a:prstGeom>
          <a:noFill/>
        </p:spPr>
        <p:txBody>
          <a:bodyPr wrap="none" rtlCol="0">
            <a:spAutoFit/>
          </a:bodyPr>
          <a:lstStyle/>
          <a:p>
            <a:r>
              <a:rPr lang="en-US" sz="2800" smtClean="0">
                <a:solidFill>
                  <a:srgbClr val="FFFF00"/>
                </a:solidFill>
              </a:rPr>
              <a:t>SAD</a:t>
            </a:r>
            <a:endParaRPr lang="en-US" sz="2800">
              <a:solidFill>
                <a:srgbClr val="FFFF00"/>
              </a:solidFill>
            </a:endParaRPr>
          </a:p>
        </p:txBody>
      </p:sp>
      <p:sp>
        <p:nvSpPr>
          <p:cNvPr id="6" name="TextBox 5"/>
          <p:cNvSpPr txBox="1"/>
          <p:nvPr/>
        </p:nvSpPr>
        <p:spPr>
          <a:xfrm>
            <a:off x="6706823" y="4476750"/>
            <a:ext cx="1751377" cy="523220"/>
          </a:xfrm>
          <a:prstGeom prst="rect">
            <a:avLst/>
          </a:prstGeom>
          <a:noFill/>
        </p:spPr>
        <p:txBody>
          <a:bodyPr wrap="none" rtlCol="0">
            <a:spAutoFit/>
          </a:bodyPr>
          <a:lstStyle/>
          <a:p>
            <a:r>
              <a:rPr lang="en-US" sz="2800" smtClean="0">
                <a:solidFill>
                  <a:srgbClr val="FFFF00"/>
                </a:solidFill>
              </a:rPr>
              <a:t>PASSION</a:t>
            </a:r>
            <a:endParaRPr lang="en-US" sz="2800">
              <a:solidFill>
                <a:srgbClr val="FFFF00"/>
              </a:solidFill>
            </a:endParaRPr>
          </a:p>
        </p:txBody>
      </p:sp>
      <p:sp>
        <p:nvSpPr>
          <p:cNvPr id="7" name="TextBox 6"/>
          <p:cNvSpPr txBox="1"/>
          <p:nvPr/>
        </p:nvSpPr>
        <p:spPr>
          <a:xfrm>
            <a:off x="3071035" y="4476750"/>
            <a:ext cx="2975495" cy="523220"/>
          </a:xfrm>
          <a:prstGeom prst="rect">
            <a:avLst/>
          </a:prstGeom>
          <a:noFill/>
        </p:spPr>
        <p:txBody>
          <a:bodyPr wrap="none" rtlCol="0">
            <a:spAutoFit/>
          </a:bodyPr>
          <a:lstStyle/>
          <a:p>
            <a:r>
              <a:rPr lang="en-US" sz="2800" smtClean="0">
                <a:solidFill>
                  <a:srgbClr val="FFFF00"/>
                </a:solidFill>
              </a:rPr>
              <a:t>HARE KRISHNA!</a:t>
            </a:r>
            <a:endParaRPr lang="en-US" sz="280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21</a:t>
            </a:fld>
            <a:endParaRPr lang="en-US"/>
          </a:p>
        </p:txBody>
      </p:sp>
      <p:pic>
        <p:nvPicPr>
          <p:cNvPr id="68610" name="Picture 2" descr="http://astrolila.ru/wp-content/uploads/2013/07/Moon-phases3.jpg"/>
          <p:cNvPicPr>
            <a:picLocks noChangeAspect="1" noChangeArrowheads="1"/>
          </p:cNvPicPr>
          <p:nvPr/>
        </p:nvPicPr>
        <p:blipFill>
          <a:blip r:embed="rId2" cstate="print"/>
          <a:srcRect t="13600"/>
          <a:stretch>
            <a:fillRect/>
          </a:stretch>
        </p:blipFill>
        <p:spPr bwMode="auto">
          <a:xfrm>
            <a:off x="0" y="0"/>
            <a:ext cx="9144000" cy="5143500"/>
          </a:xfrm>
          <a:prstGeom prst="rect">
            <a:avLst/>
          </a:prstGeom>
          <a:noFill/>
        </p:spPr>
      </p:pic>
      <p:pic>
        <p:nvPicPr>
          <p:cNvPr id="68612" name="Picture 4" descr="http://www.farepranichealing.it/nuovo_sito/img/chakra.jpg"/>
          <p:cNvPicPr>
            <a:picLocks noChangeAspect="1" noChangeArrowheads="1"/>
          </p:cNvPicPr>
          <p:nvPr/>
        </p:nvPicPr>
        <p:blipFill>
          <a:blip r:embed="rId3" cstate="print"/>
          <a:srcRect/>
          <a:stretch>
            <a:fillRect/>
          </a:stretch>
        </p:blipFill>
        <p:spPr bwMode="auto">
          <a:xfrm>
            <a:off x="3200400" y="1504950"/>
            <a:ext cx="2813004" cy="2209800"/>
          </a:xfrm>
          <a:prstGeom prst="rect">
            <a:avLst/>
          </a:prstGeom>
          <a:noFill/>
          <a:effectLst>
            <a:softEdge rad="317500"/>
          </a:effectLst>
        </p:spPr>
      </p:pic>
      <p:sp>
        <p:nvSpPr>
          <p:cNvPr id="6" name="Rectangle 5"/>
          <p:cNvSpPr>
            <a:spLocks noChangeArrowheads="1"/>
          </p:cNvSpPr>
          <p:nvPr/>
        </p:nvSpPr>
        <p:spPr bwMode="auto">
          <a:xfrm>
            <a:off x="0" y="3547467"/>
            <a:ext cx="9144000" cy="1538883"/>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0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The word "lunacy" </a:t>
            </a:r>
            <a:r>
              <a:rPr lang="en-US" sz="40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means </a:t>
            </a:r>
            <a:r>
              <a:rPr lang="en-US" sz="40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t>
            </a:r>
            <a:r>
              <a:rPr lang="en-US" sz="40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insanity“. It </a:t>
            </a:r>
            <a:r>
              <a:rPr lang="en-US" sz="40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comes from </a:t>
            </a:r>
            <a:r>
              <a:rPr lang="en-US" sz="40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the Latin </a:t>
            </a:r>
            <a:r>
              <a:rPr lang="en-US" sz="40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word for </a:t>
            </a:r>
            <a:r>
              <a:rPr lang="en-US" sz="5400" b="1">
                <a:ln w="11430"/>
                <a:solidFill>
                  <a:schemeClr val="bg1"/>
                </a:solidFill>
                <a:effectLst>
                  <a:outerShdw blurRad="80000" dist="40000" dir="5040000" algn="tl">
                    <a:srgbClr val="000000">
                      <a:alpha val="30000"/>
                    </a:srgbClr>
                  </a:outerShdw>
                </a:effectLst>
              </a:rPr>
              <a:t>"</a:t>
            </a:r>
            <a:r>
              <a:rPr lang="en-US" sz="5400" b="1" smtClean="0">
                <a:ln w="11430"/>
                <a:solidFill>
                  <a:schemeClr val="bg1"/>
                </a:solidFill>
                <a:effectLst>
                  <a:outerShdw blurRad="80000" dist="40000" dir="5040000" algn="tl">
                    <a:srgbClr val="000000">
                      <a:alpha val="30000"/>
                    </a:srgbClr>
                  </a:outerShdw>
                </a:effectLst>
              </a:rPr>
              <a:t>moon"</a:t>
            </a:r>
            <a:endParaRPr lang="en-US" sz="4000" b="1">
              <a:ln w="11430"/>
              <a:solidFill>
                <a:schemeClr val="bg1"/>
              </a:solidFill>
              <a:effectLst>
                <a:outerShdw blurRad="80000" dist="40000" dir="5040000" algn="tl">
                  <a:srgbClr val="000000">
                    <a:alpha val="30000"/>
                  </a:srgbClr>
                </a:outerShdw>
              </a:effectLst>
            </a:endParaRPr>
          </a:p>
        </p:txBody>
      </p:sp>
      <p:pic>
        <p:nvPicPr>
          <p:cNvPr id="7" name="Picture 2" descr="http://markromeromusic.com/wp-content/uploads/2014/10/mind.jpg"/>
          <p:cNvPicPr>
            <a:picLocks noChangeAspect="1" noChangeArrowheads="1"/>
          </p:cNvPicPr>
          <p:nvPr/>
        </p:nvPicPr>
        <p:blipFill>
          <a:blip r:embed="rId4" cstate="print"/>
          <a:srcRect/>
          <a:stretch>
            <a:fillRect/>
          </a:stretch>
        </p:blipFill>
        <p:spPr bwMode="auto">
          <a:xfrm>
            <a:off x="2971800" y="1514285"/>
            <a:ext cx="3505200" cy="1971865"/>
          </a:xfrm>
          <a:prstGeom prst="rect">
            <a:avLst/>
          </a:prstGeom>
          <a:noFill/>
        </p:spPr>
      </p:pic>
      <p:sp>
        <p:nvSpPr>
          <p:cNvPr id="8" name="Text Box 2"/>
          <p:cNvSpPr txBox="1">
            <a:spLocks noChangeArrowheads="1"/>
          </p:cNvSpPr>
          <p:nvPr/>
        </p:nvSpPr>
        <p:spPr bwMode="auto">
          <a:xfrm>
            <a:off x="6400800" y="1504950"/>
            <a:ext cx="2743200" cy="2092881"/>
          </a:xfrm>
          <a:prstGeom prst="rect">
            <a:avLst/>
          </a:prstGeom>
          <a:noFill/>
          <a:ln w="9525">
            <a:noFill/>
            <a:miter lim="800000"/>
            <a:headEnd/>
            <a:tailEnd/>
          </a:ln>
        </p:spPr>
        <p:txBody>
          <a:bodyPr wrap="square">
            <a:spAutoFit/>
          </a:bodyPr>
          <a:lstStyle/>
          <a:p>
            <a:pPr>
              <a:buFontTx/>
              <a:buChar char="•"/>
            </a:pPr>
            <a:r>
              <a:rPr lang="en-US" sz="3200" b="1">
                <a:solidFill>
                  <a:schemeClr val="bg1"/>
                </a:solidFill>
              </a:rPr>
              <a:t> </a:t>
            </a:r>
            <a:r>
              <a:rPr lang="en-US" sz="2800" b="1">
                <a:solidFill>
                  <a:schemeClr val="bg1"/>
                </a:solidFill>
              </a:rPr>
              <a:t>BODY</a:t>
            </a:r>
            <a:r>
              <a:rPr lang="en-US" sz="2800">
                <a:solidFill>
                  <a:schemeClr val="bg1"/>
                </a:solidFill>
              </a:rPr>
              <a:t>	</a:t>
            </a:r>
          </a:p>
          <a:p>
            <a:r>
              <a:rPr lang="en-US" sz="1200">
                <a:solidFill>
                  <a:schemeClr val="bg1"/>
                </a:solidFill>
              </a:rPr>
              <a:t>	</a:t>
            </a:r>
            <a:endParaRPr lang="en-US" sz="1200" b="1">
              <a:solidFill>
                <a:schemeClr val="bg1"/>
              </a:solidFill>
            </a:endParaRPr>
          </a:p>
          <a:p>
            <a:pPr>
              <a:buFontTx/>
              <a:buChar char="•"/>
            </a:pPr>
            <a:r>
              <a:rPr lang="en-US" sz="4400" b="1">
                <a:solidFill>
                  <a:srgbClr val="FFFF00"/>
                </a:solidFill>
              </a:rPr>
              <a:t> </a:t>
            </a:r>
            <a:r>
              <a:rPr lang="en-US" sz="4400" b="1" smtClean="0">
                <a:solidFill>
                  <a:srgbClr val="FFFF00"/>
                </a:solidFill>
              </a:rPr>
              <a:t>MIND</a:t>
            </a:r>
          </a:p>
          <a:p>
            <a:r>
              <a:rPr lang="en-US" sz="1200">
                <a:solidFill>
                  <a:schemeClr val="bg1"/>
                </a:solidFill>
              </a:rPr>
              <a:t>	</a:t>
            </a:r>
            <a:endParaRPr lang="en-US" sz="1200" b="1">
              <a:solidFill>
                <a:schemeClr val="bg1"/>
              </a:solidFill>
            </a:endParaRPr>
          </a:p>
          <a:p>
            <a:pPr>
              <a:buFontTx/>
              <a:buChar char="•"/>
            </a:pPr>
            <a:r>
              <a:rPr lang="en-US" sz="2800" b="1" smtClean="0">
                <a:solidFill>
                  <a:schemeClr val="bg1"/>
                </a:solidFill>
              </a:rPr>
              <a:t> SOUL</a:t>
            </a:r>
            <a:endParaRPr lang="en-US" sz="280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s://s-media-cache-ak0.pinimg.com/736x/92/d1/36/92d136d258fcb2a59db780ba50af95d2.jpg"/>
          <p:cNvPicPr>
            <a:picLocks noChangeAspect="1" noChangeArrowheads="1"/>
          </p:cNvPicPr>
          <p:nvPr/>
        </p:nvPicPr>
        <p:blipFill>
          <a:blip r:embed="rId3" cstate="print"/>
          <a:srcRect/>
          <a:stretch>
            <a:fillRect/>
          </a:stretch>
        </p:blipFill>
        <p:spPr bwMode="auto">
          <a:xfrm>
            <a:off x="-1" y="0"/>
            <a:ext cx="9144001" cy="5143500"/>
          </a:xfrm>
          <a:prstGeom prst="rect">
            <a:avLst/>
          </a:prstGeom>
          <a:noFill/>
        </p:spPr>
      </p:pic>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22</a:t>
            </a:fld>
            <a:endParaRPr lang="en-US"/>
          </a:p>
        </p:txBody>
      </p:sp>
      <p:sp>
        <p:nvSpPr>
          <p:cNvPr id="3" name="Rectangle 3"/>
          <p:cNvSpPr>
            <a:spLocks noChangeArrowheads="1"/>
          </p:cNvSpPr>
          <p:nvPr/>
        </p:nvSpPr>
        <p:spPr bwMode="auto">
          <a:xfrm>
            <a:off x="2286000" y="0"/>
            <a:ext cx="6858000" cy="1569660"/>
          </a:xfrm>
          <a:prstGeom prst="rect">
            <a:avLst/>
          </a:prstGeom>
          <a:noFill/>
          <a:ln w="9525">
            <a:noFill/>
            <a:miter lim="800000"/>
            <a:headEnd/>
            <a:tailEnd/>
          </a:ln>
        </p:spPr>
        <p:txBody>
          <a:bodyPr wrap="square">
            <a:spAutoFit/>
          </a:bodyPr>
          <a:lstStyle/>
          <a:p>
            <a:r>
              <a:rPr lang="en-US" sz="2400" b="1">
                <a:solidFill>
                  <a:srgbClr val="FFFF00"/>
                </a:solidFill>
              </a:rPr>
              <a:t>"Just ask an emergency room nurse or a  police phone operator. They will tell you that they are busier on nights when there is a full moon." </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the-lfb.com/wp-content/uploads/2014/01/ambulance-lights-622x466.jpg"/>
          <p:cNvPicPr>
            <a:picLocks noChangeAspect="1" noChangeArrowheads="1"/>
          </p:cNvPicPr>
          <p:nvPr/>
        </p:nvPicPr>
        <p:blipFill>
          <a:blip r:embed="rId3" cstate="print"/>
          <a:srcRect/>
          <a:stretch>
            <a:fillRect/>
          </a:stretch>
        </p:blipFill>
        <p:spPr bwMode="auto">
          <a:xfrm>
            <a:off x="0" y="4096"/>
            <a:ext cx="9144000" cy="5139404"/>
          </a:xfrm>
          <a:prstGeom prst="rect">
            <a:avLst/>
          </a:prstGeom>
          <a:noFill/>
        </p:spPr>
      </p:pic>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23</a:t>
            </a:fld>
            <a:endParaRPr lang="en-US"/>
          </a:p>
        </p:txBody>
      </p:sp>
      <p:sp>
        <p:nvSpPr>
          <p:cNvPr id="3" name="Rectangle 4"/>
          <p:cNvSpPr>
            <a:spLocks noChangeArrowheads="1"/>
          </p:cNvSpPr>
          <p:nvPr/>
        </p:nvSpPr>
        <p:spPr bwMode="auto">
          <a:xfrm>
            <a:off x="0" y="4248150"/>
            <a:ext cx="9144000" cy="830997"/>
          </a:xfrm>
          <a:prstGeom prst="rect">
            <a:avLst/>
          </a:prstGeom>
          <a:noFill/>
          <a:ln w="9525">
            <a:noFill/>
            <a:miter lim="800000"/>
            <a:headEnd/>
            <a:tailEnd/>
          </a:ln>
        </p:spPr>
        <p:txBody>
          <a:bodyPr wrap="square">
            <a:spAutoFit/>
          </a:bodyPr>
          <a:lstStyle/>
          <a:p>
            <a:r>
              <a:rPr lang="en-US" sz="2400" b="1">
                <a:solidFill>
                  <a:schemeClr val="bg1"/>
                </a:solidFill>
              </a:rPr>
              <a:t>Study: </a:t>
            </a:r>
            <a:r>
              <a:rPr lang="en-US" sz="2400" b="1" smtClean="0">
                <a:solidFill>
                  <a:schemeClr val="bg1"/>
                </a:solidFill>
              </a:rPr>
              <a:t>  Crimes are much </a:t>
            </a:r>
            <a:r>
              <a:rPr lang="en-US" sz="2400" b="1">
                <a:solidFill>
                  <a:schemeClr val="bg1"/>
                </a:solidFill>
              </a:rPr>
              <a:t>more frequent during full moon</a:t>
            </a:r>
            <a:r>
              <a:rPr lang="en-US" sz="2400" b="1" smtClean="0">
                <a:solidFill>
                  <a:schemeClr val="bg1"/>
                </a:solidFill>
              </a:rPr>
              <a:t>..</a:t>
            </a:r>
          </a:p>
          <a:p>
            <a:r>
              <a:rPr lang="en-US" sz="2400" b="1" smtClean="0">
                <a:solidFill>
                  <a:schemeClr val="bg1"/>
                </a:solidFill>
              </a:rPr>
              <a:t> </a:t>
            </a:r>
            <a:r>
              <a:rPr lang="en-US" smtClean="0">
                <a:solidFill>
                  <a:srgbClr val="FFFF00"/>
                </a:solidFill>
              </a:rPr>
              <a:t>Reference</a:t>
            </a:r>
            <a:r>
              <a:rPr lang="en-US">
                <a:solidFill>
                  <a:srgbClr val="FFFF00"/>
                </a:solidFill>
              </a:rPr>
              <a:t>: </a:t>
            </a:r>
            <a:r>
              <a:rPr lang="en-US" i="1">
                <a:solidFill>
                  <a:srgbClr val="FFFF00"/>
                </a:solidFill>
              </a:rPr>
              <a:t>J. Psychology,</a:t>
            </a:r>
            <a:r>
              <a:rPr lang="en-US">
                <a:solidFill>
                  <a:srgbClr val="FFFF00"/>
                </a:solidFill>
              </a:rPr>
              <a:t> vol. 93:81-83</a:t>
            </a:r>
            <a:endParaRPr lang="en-US" sz="240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http://il6.picdn.net/shutterstock/videos/7415485/thumb/1.jpg?i10c=img.resize(height:160)"/>
          <p:cNvPicPr>
            <a:picLocks noChangeAspect="1" noChangeArrowheads="1"/>
          </p:cNvPicPr>
          <p:nvPr/>
        </p:nvPicPr>
        <p:blipFill>
          <a:blip r:embed="rId3" cstate="print"/>
          <a:srcRect/>
          <a:stretch>
            <a:fillRect/>
          </a:stretch>
        </p:blipFill>
        <p:spPr bwMode="auto">
          <a:xfrm>
            <a:off x="1" y="-8723"/>
            <a:ext cx="9144000" cy="5152223"/>
          </a:xfrm>
          <a:prstGeom prst="rect">
            <a:avLst/>
          </a:prstGeom>
          <a:noFill/>
        </p:spPr>
      </p:pic>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24</a:t>
            </a:fld>
            <a:endParaRPr lang="en-US"/>
          </a:p>
        </p:txBody>
      </p:sp>
      <p:pic>
        <p:nvPicPr>
          <p:cNvPr id="100354" name="Picture 2" descr="http://i.dailymail.co.uk/i/pix/2007/06_01/wolfDMp16_468x672.jpg"/>
          <p:cNvPicPr>
            <a:picLocks noChangeAspect="1" noChangeArrowheads="1"/>
          </p:cNvPicPr>
          <p:nvPr/>
        </p:nvPicPr>
        <p:blipFill>
          <a:blip r:embed="rId4" cstate="print"/>
          <a:srcRect/>
          <a:stretch>
            <a:fillRect/>
          </a:stretch>
        </p:blipFill>
        <p:spPr bwMode="auto">
          <a:xfrm>
            <a:off x="0" y="0"/>
            <a:ext cx="3886199" cy="5143500"/>
          </a:xfrm>
          <a:prstGeom prst="rect">
            <a:avLst/>
          </a:prstGeom>
          <a:noFill/>
        </p:spPr>
      </p:pic>
      <p:pic>
        <p:nvPicPr>
          <p:cNvPr id="100358" name="Picture 6" descr="https://secure.static.tumblr.com/453ed03b95b56ff1082f9f7708577610/5y0jbx1/W4Mn63dq7/tumblr_static_tumblr_static_filename_640.jpg"/>
          <p:cNvPicPr>
            <a:picLocks noChangeAspect="1" noChangeArrowheads="1"/>
          </p:cNvPicPr>
          <p:nvPr/>
        </p:nvPicPr>
        <p:blipFill>
          <a:blip r:embed="rId5" cstate="print"/>
          <a:srcRect/>
          <a:stretch>
            <a:fillRect/>
          </a:stretch>
        </p:blipFill>
        <p:spPr bwMode="auto">
          <a:xfrm>
            <a:off x="3962401" y="2237192"/>
            <a:ext cx="5181600" cy="290630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4953000" y="1581150"/>
            <a:ext cx="3505200" cy="2554545"/>
          </a:xfrm>
          <a:prstGeom prst="rect">
            <a:avLst/>
          </a:prstGeom>
          <a:noFill/>
          <a:ln w="9525">
            <a:noFill/>
            <a:miter lim="800000"/>
            <a:headEnd/>
            <a:tailEnd/>
          </a:ln>
        </p:spPr>
        <p:txBody>
          <a:bodyPr wrap="square">
            <a:spAutoFit/>
          </a:bodyPr>
          <a:lstStyle/>
          <a:p>
            <a:pPr>
              <a:buFontTx/>
              <a:buChar char="•"/>
            </a:pPr>
            <a:r>
              <a:rPr lang="en-US" sz="3200" b="1">
                <a:solidFill>
                  <a:schemeClr val="bg1"/>
                </a:solidFill>
              </a:rPr>
              <a:t> </a:t>
            </a:r>
            <a:r>
              <a:rPr lang="en-US" sz="2800" b="1">
                <a:solidFill>
                  <a:schemeClr val="bg1"/>
                </a:solidFill>
              </a:rPr>
              <a:t>BODY</a:t>
            </a:r>
            <a:r>
              <a:rPr lang="en-US" sz="2800">
                <a:solidFill>
                  <a:schemeClr val="bg1"/>
                </a:solidFill>
              </a:rPr>
              <a:t>	</a:t>
            </a:r>
          </a:p>
          <a:p>
            <a:r>
              <a:rPr lang="en-US" sz="2800">
                <a:solidFill>
                  <a:schemeClr val="bg1"/>
                </a:solidFill>
              </a:rPr>
              <a:t>	</a:t>
            </a:r>
            <a:endParaRPr lang="en-US" sz="2800" b="1">
              <a:solidFill>
                <a:schemeClr val="bg1"/>
              </a:solidFill>
            </a:endParaRPr>
          </a:p>
          <a:p>
            <a:pPr>
              <a:buFontTx/>
              <a:buChar char="•"/>
            </a:pPr>
            <a:r>
              <a:rPr lang="en-US" sz="4400" b="1">
                <a:solidFill>
                  <a:srgbClr val="FFFF00"/>
                </a:solidFill>
              </a:rPr>
              <a:t> </a:t>
            </a:r>
            <a:r>
              <a:rPr lang="en-US" sz="4400" b="1" smtClean="0">
                <a:solidFill>
                  <a:srgbClr val="FFFF00"/>
                </a:solidFill>
              </a:rPr>
              <a:t>MIND</a:t>
            </a:r>
          </a:p>
          <a:p>
            <a:r>
              <a:rPr lang="en-US" sz="2800">
                <a:solidFill>
                  <a:schemeClr val="bg1"/>
                </a:solidFill>
              </a:rPr>
              <a:t>	</a:t>
            </a:r>
            <a:endParaRPr lang="en-US" sz="2800" b="1">
              <a:solidFill>
                <a:schemeClr val="bg1"/>
              </a:solidFill>
            </a:endParaRPr>
          </a:p>
          <a:p>
            <a:pPr>
              <a:buFontTx/>
              <a:buChar char="•"/>
            </a:pPr>
            <a:r>
              <a:rPr lang="en-US" sz="2800" b="1" smtClean="0">
                <a:solidFill>
                  <a:schemeClr val="bg1"/>
                </a:solidFill>
              </a:rPr>
              <a:t> SOUL</a:t>
            </a:r>
            <a:endParaRPr lang="en-US" sz="2800">
              <a:solidFill>
                <a:schemeClr val="bg1"/>
              </a:solidFill>
            </a:endParaRPr>
          </a:p>
        </p:txBody>
      </p:sp>
      <p:pic>
        <p:nvPicPr>
          <p:cNvPr id="5124" name="Picture 4" descr="G:\Pictures\Mysticism\chakra_man1.jpg"/>
          <p:cNvPicPr>
            <a:picLocks noChangeAspect="1" noChangeArrowheads="1"/>
          </p:cNvPicPr>
          <p:nvPr/>
        </p:nvPicPr>
        <p:blipFill>
          <a:blip r:embed="rId3" cstate="print"/>
          <a:srcRect/>
          <a:stretch>
            <a:fillRect/>
          </a:stretch>
        </p:blipFill>
        <p:spPr bwMode="auto">
          <a:xfrm>
            <a:off x="0" y="1047750"/>
            <a:ext cx="4344664" cy="4095750"/>
          </a:xfrm>
          <a:prstGeom prst="rect">
            <a:avLst/>
          </a:prstGeom>
          <a:noFill/>
          <a:ln w="9525">
            <a:noFill/>
            <a:miter lim="800000"/>
            <a:headEnd/>
            <a:tailEnd/>
          </a:ln>
        </p:spPr>
      </p:pic>
      <p:sp>
        <p:nvSpPr>
          <p:cNvPr id="6" name="TextBox 5"/>
          <p:cNvSpPr txBox="1">
            <a:spLocks noChangeArrowheads="1"/>
          </p:cNvSpPr>
          <p:nvPr/>
        </p:nvSpPr>
        <p:spPr bwMode="auto">
          <a:xfrm>
            <a:off x="1066801" y="1485901"/>
            <a:ext cx="184731" cy="461665"/>
          </a:xfrm>
          <a:prstGeom prst="rect">
            <a:avLst/>
          </a:prstGeom>
          <a:noFill/>
          <a:ln w="9525">
            <a:noFill/>
            <a:miter lim="800000"/>
            <a:headEnd/>
            <a:tailEnd/>
          </a:ln>
        </p:spPr>
        <p:txBody>
          <a:bodyPr wrap="none">
            <a:spAutoFit/>
          </a:bodyPr>
          <a:lstStyle/>
          <a:p>
            <a:endParaRPr lang="en-US" sz="2400" b="1">
              <a:solidFill>
                <a:srgbClr val="FFFF00"/>
              </a:solidFill>
            </a:endParaRPr>
          </a:p>
        </p:txBody>
      </p:sp>
      <p:sp>
        <p:nvSpPr>
          <p:cNvPr id="8" name="Rectangle 7"/>
          <p:cNvSpPr>
            <a:spLocks noChangeArrowheads="1"/>
          </p:cNvSpPr>
          <p:nvPr/>
        </p:nvSpPr>
        <p:spPr bwMode="auto">
          <a:xfrm>
            <a:off x="0" y="0"/>
            <a:ext cx="9144000"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2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The position of the moon influences the </a:t>
            </a:r>
            <a:r>
              <a:rPr lang="en-US" sz="4000" b="1" smtClean="0">
                <a:ln w="11430"/>
                <a:solidFill>
                  <a:srgbClr val="FFFF00"/>
                </a:solidFill>
                <a:effectLst>
                  <a:outerShdw blurRad="80000" dist="40000" dir="5040000" algn="tl">
                    <a:srgbClr val="000000">
                      <a:alpha val="30000"/>
                    </a:srgbClr>
                  </a:outerShdw>
                </a:effectLst>
              </a:rPr>
              <a:t>MIND </a:t>
            </a:r>
            <a:r>
              <a:rPr lang="en-US" sz="32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to localize from </a:t>
            </a:r>
            <a:r>
              <a:rPr lang="en-US" sz="3200" b="1" smtClean="0">
                <a:ln w="11430"/>
                <a:solidFill>
                  <a:srgbClr val="FFFF00"/>
                </a:solidFill>
                <a:effectLst>
                  <a:outerShdw blurRad="80000" dist="40000" dir="5040000" algn="tl">
                    <a:srgbClr val="000000">
                      <a:alpha val="30000"/>
                    </a:srgbClr>
                  </a:outerShdw>
                </a:effectLst>
              </a:rPr>
              <a:t>one Chakra to another...</a:t>
            </a:r>
            <a:endParaRPr lang="en-US" sz="3200" b="1">
              <a:ln w="11430"/>
              <a:solidFill>
                <a:srgbClr val="FFFF00"/>
              </a:solidFill>
              <a:effectLst>
                <a:outerShdw blurRad="80000" dist="40000" dir="5040000" algn="tl">
                  <a:srgbClr val="000000">
                    <a:alpha val="30000"/>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7AC6510-B51F-480D-8670-DDDECC453819}" type="slidenum">
              <a:rPr lang="en-US" smtClean="0"/>
              <a:pPr>
                <a:defRPr/>
              </a:pPr>
              <a:t>26</a:t>
            </a:fld>
            <a:endParaRPr lang="en-US"/>
          </a:p>
        </p:txBody>
      </p:sp>
      <p:pic>
        <p:nvPicPr>
          <p:cNvPr id="14341" name="Picture 2" descr="http://www.mizpahcrystals.com/chakra_map.jpg"/>
          <p:cNvPicPr>
            <a:picLocks noChangeAspect="1" noChangeArrowheads="1"/>
          </p:cNvPicPr>
          <p:nvPr/>
        </p:nvPicPr>
        <p:blipFill>
          <a:blip r:embed="rId2" cstate="print"/>
          <a:srcRect/>
          <a:stretch>
            <a:fillRect/>
          </a:stretch>
        </p:blipFill>
        <p:spPr bwMode="auto">
          <a:xfrm>
            <a:off x="0" y="209550"/>
            <a:ext cx="4876800" cy="4914900"/>
          </a:xfrm>
          <a:prstGeom prst="rect">
            <a:avLst/>
          </a:prstGeom>
          <a:noFill/>
          <a:ln w="9525">
            <a:noFill/>
            <a:miter lim="800000"/>
            <a:headEnd/>
            <a:tailEnd/>
          </a:ln>
        </p:spPr>
      </p:pic>
      <p:pic>
        <p:nvPicPr>
          <p:cNvPr id="14342" name="Picture 4" descr="C:\Documents and Settings\bmraj\Local Settings\Temporary Internet Files\Content.IE5\611QR29W\MCj04362790000[1].png"/>
          <p:cNvPicPr>
            <a:picLocks noChangeAspect="1" noChangeArrowheads="1"/>
          </p:cNvPicPr>
          <p:nvPr/>
        </p:nvPicPr>
        <p:blipFill>
          <a:blip r:embed="rId3" cstate="print"/>
          <a:srcRect/>
          <a:stretch>
            <a:fillRect/>
          </a:stretch>
        </p:blipFill>
        <p:spPr bwMode="auto">
          <a:xfrm>
            <a:off x="3048000" y="2114550"/>
            <a:ext cx="528638" cy="396479"/>
          </a:xfrm>
          <a:prstGeom prst="rect">
            <a:avLst/>
          </a:prstGeom>
          <a:noFill/>
          <a:ln w="9525">
            <a:noFill/>
            <a:miter lim="800000"/>
            <a:headEnd/>
            <a:tailEnd/>
          </a:ln>
        </p:spPr>
      </p:pic>
      <p:sp>
        <p:nvSpPr>
          <p:cNvPr id="10" name="Rectangle 9"/>
          <p:cNvSpPr/>
          <p:nvPr/>
        </p:nvSpPr>
        <p:spPr>
          <a:xfrm>
            <a:off x="1066800" y="1238250"/>
            <a:ext cx="990600" cy="342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381000" y="2305050"/>
            <a:ext cx="1143000" cy="342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4" name="Rectangle 11"/>
          <p:cNvSpPr>
            <a:spLocks noChangeArrowheads="1"/>
          </p:cNvSpPr>
          <p:nvPr/>
        </p:nvSpPr>
        <p:spPr bwMode="auto">
          <a:xfrm>
            <a:off x="4876800" y="685145"/>
            <a:ext cx="4267200" cy="4401205"/>
          </a:xfrm>
          <a:prstGeom prst="rect">
            <a:avLst/>
          </a:prstGeom>
          <a:noFill/>
          <a:ln w="9525">
            <a:noFill/>
            <a:miter lim="800000"/>
            <a:headEnd/>
            <a:tailEnd/>
          </a:ln>
        </p:spPr>
        <p:txBody>
          <a:bodyPr wrap="square">
            <a:spAutoFit/>
          </a:bodyPr>
          <a:lstStyle/>
          <a:p>
            <a:r>
              <a:rPr lang="sv-SE" sz="2800" b="1" dirty="0">
                <a:solidFill>
                  <a:srgbClr val="FFFF00"/>
                </a:solidFill>
              </a:rPr>
              <a:t>On </a:t>
            </a:r>
            <a:r>
              <a:rPr lang="sv-SE" sz="2800" b="1" dirty="0" err="1" smtClean="0">
                <a:solidFill>
                  <a:srgbClr val="FFFF00"/>
                </a:solidFill>
              </a:rPr>
              <a:t>Ekadasi</a:t>
            </a:r>
            <a:r>
              <a:rPr lang="sv-SE" sz="2800" b="1" dirty="0" smtClean="0">
                <a:solidFill>
                  <a:srgbClr val="FFFF00"/>
                </a:solidFill>
              </a:rPr>
              <a:t> (11 </a:t>
            </a:r>
            <a:r>
              <a:rPr lang="sv-SE" sz="2800" b="1" dirty="0" err="1" smtClean="0">
                <a:solidFill>
                  <a:srgbClr val="FFFF00"/>
                </a:solidFill>
              </a:rPr>
              <a:t>th</a:t>
            </a:r>
            <a:r>
              <a:rPr lang="sv-SE" sz="2800" b="1" dirty="0" smtClean="0">
                <a:solidFill>
                  <a:srgbClr val="FFFF00"/>
                </a:solidFill>
              </a:rPr>
              <a:t> </a:t>
            </a:r>
            <a:r>
              <a:rPr lang="sv-SE" sz="2800" b="1" dirty="0" err="1" smtClean="0">
                <a:solidFill>
                  <a:srgbClr val="FFFF00"/>
                </a:solidFill>
              </a:rPr>
              <a:t>day</a:t>
            </a:r>
            <a:r>
              <a:rPr lang="sv-SE" sz="2800" b="1" dirty="0" smtClean="0">
                <a:solidFill>
                  <a:srgbClr val="FFFF00"/>
                </a:solidFill>
              </a:rPr>
              <a:t> </a:t>
            </a:r>
            <a:r>
              <a:rPr lang="sv-SE" sz="2800" b="1" dirty="0" err="1" smtClean="0">
                <a:solidFill>
                  <a:srgbClr val="FFFF00"/>
                </a:solidFill>
              </a:rPr>
              <a:t>of</a:t>
            </a:r>
            <a:r>
              <a:rPr lang="sv-SE" sz="2800" b="1" dirty="0" smtClean="0">
                <a:solidFill>
                  <a:srgbClr val="FFFF00"/>
                </a:solidFill>
              </a:rPr>
              <a:t> the </a:t>
            </a:r>
            <a:r>
              <a:rPr lang="sv-SE" sz="2800" b="1" dirty="0" err="1" smtClean="0">
                <a:solidFill>
                  <a:srgbClr val="FFFF00"/>
                </a:solidFill>
              </a:rPr>
              <a:t>moon</a:t>
            </a:r>
            <a:r>
              <a:rPr lang="sv-SE" sz="2800" b="1" dirty="0" smtClean="0">
                <a:solidFill>
                  <a:srgbClr val="FFFF00"/>
                </a:solidFill>
              </a:rPr>
              <a:t>), </a:t>
            </a:r>
            <a:r>
              <a:rPr lang="sv-SE" sz="2800" b="1" dirty="0" err="1">
                <a:solidFill>
                  <a:srgbClr val="FFFF00"/>
                </a:solidFill>
              </a:rPr>
              <a:t>our</a:t>
            </a:r>
            <a:r>
              <a:rPr lang="sv-SE" sz="2800" b="1" dirty="0">
                <a:solidFill>
                  <a:srgbClr val="FFFF00"/>
                </a:solidFill>
              </a:rPr>
              <a:t> mind is </a:t>
            </a:r>
            <a:r>
              <a:rPr lang="sv-SE" sz="2800" b="1" dirty="0" err="1" smtClean="0">
                <a:solidFill>
                  <a:srgbClr val="FFFF00"/>
                </a:solidFill>
              </a:rPr>
              <a:t>either</a:t>
            </a:r>
            <a:r>
              <a:rPr lang="sv-SE" sz="2800" b="1" dirty="0" smtClean="0">
                <a:solidFill>
                  <a:srgbClr val="FFFF00"/>
                </a:solidFill>
              </a:rPr>
              <a:t> at:</a:t>
            </a:r>
          </a:p>
          <a:p>
            <a:endParaRPr lang="sv-SE" sz="2000" b="1" dirty="0" smtClean="0">
              <a:solidFill>
                <a:srgbClr val="FFFF00"/>
              </a:solidFill>
            </a:endParaRPr>
          </a:p>
          <a:p>
            <a:r>
              <a:rPr lang="sv-SE" sz="4000" b="1" dirty="0" err="1" smtClean="0">
                <a:solidFill>
                  <a:schemeClr val="bg1"/>
                </a:solidFill>
              </a:rPr>
              <a:t>Ajna</a:t>
            </a:r>
            <a:r>
              <a:rPr lang="sv-SE" sz="4000" b="1" dirty="0" smtClean="0">
                <a:solidFill>
                  <a:schemeClr val="bg1"/>
                </a:solidFill>
              </a:rPr>
              <a:t> </a:t>
            </a:r>
            <a:r>
              <a:rPr lang="sv-SE" sz="4000" b="1" dirty="0" smtClean="0">
                <a:solidFill>
                  <a:schemeClr val="bg1"/>
                </a:solidFill>
              </a:rPr>
              <a:t>Chakra </a:t>
            </a:r>
          </a:p>
          <a:p>
            <a:r>
              <a:rPr lang="sv-SE" sz="4000" b="1" dirty="0" smtClean="0">
                <a:solidFill>
                  <a:schemeClr val="bg1"/>
                </a:solidFill>
              </a:rPr>
              <a:t>(3rd Eye) </a:t>
            </a:r>
            <a:endParaRPr lang="sv-SE" sz="4000" b="1" dirty="0">
              <a:solidFill>
                <a:schemeClr val="bg1"/>
              </a:solidFill>
            </a:endParaRPr>
          </a:p>
          <a:p>
            <a:endParaRPr lang="sv-SE" sz="1600" b="1" dirty="0" smtClean="0">
              <a:solidFill>
                <a:srgbClr val="FFFF00"/>
              </a:solidFill>
            </a:endParaRPr>
          </a:p>
          <a:p>
            <a:r>
              <a:rPr lang="sv-SE" sz="2800" b="1" dirty="0" smtClean="0">
                <a:solidFill>
                  <a:srgbClr val="FFFF00"/>
                </a:solidFill>
              </a:rPr>
              <a:t>or </a:t>
            </a:r>
          </a:p>
          <a:p>
            <a:endParaRPr lang="sv-SE" sz="1600" b="1" dirty="0" smtClean="0">
              <a:solidFill>
                <a:schemeClr val="bg1"/>
              </a:solidFill>
            </a:endParaRPr>
          </a:p>
          <a:p>
            <a:r>
              <a:rPr lang="sv-SE" sz="3600" b="1" dirty="0" err="1" smtClean="0">
                <a:solidFill>
                  <a:schemeClr val="bg1"/>
                </a:solidFill>
              </a:rPr>
              <a:t>Anahata</a:t>
            </a:r>
            <a:r>
              <a:rPr lang="sv-SE" sz="3600" b="1" dirty="0" smtClean="0">
                <a:solidFill>
                  <a:schemeClr val="bg1"/>
                </a:solidFill>
              </a:rPr>
              <a:t> </a:t>
            </a:r>
            <a:r>
              <a:rPr lang="sv-SE" sz="3600" b="1" dirty="0" smtClean="0">
                <a:solidFill>
                  <a:schemeClr val="bg1"/>
                </a:solidFill>
              </a:rPr>
              <a:t>Chakra</a:t>
            </a:r>
            <a:endParaRPr lang="en-US" sz="3600" b="1" dirty="0">
              <a:solidFill>
                <a:schemeClr val="bg1"/>
              </a:solidFill>
            </a:endParaRPr>
          </a:p>
        </p:txBody>
      </p:sp>
      <p:pic>
        <p:nvPicPr>
          <p:cNvPr id="14347" name="Picture 4" descr="C:\Documents and Settings\bmraj\Local Settings\Temporary Internet Files\Content.IE5\611QR29W\MCj04362790000[1].png"/>
          <p:cNvPicPr>
            <a:picLocks noChangeAspect="1" noChangeArrowheads="1"/>
          </p:cNvPicPr>
          <p:nvPr/>
        </p:nvPicPr>
        <p:blipFill>
          <a:blip r:embed="rId3" cstate="print"/>
          <a:srcRect/>
          <a:stretch>
            <a:fillRect/>
          </a:stretch>
        </p:blipFill>
        <p:spPr bwMode="auto">
          <a:xfrm>
            <a:off x="3048000" y="1489471"/>
            <a:ext cx="528637" cy="396479"/>
          </a:xfrm>
          <a:prstGeom prst="rect">
            <a:avLst/>
          </a:prstGeom>
          <a:noFill/>
          <a:ln w="9525">
            <a:noFill/>
            <a:miter lim="800000"/>
            <a:headEnd/>
            <a:tailEnd/>
          </a:ln>
        </p:spPr>
      </p:pic>
      <p:sp>
        <p:nvSpPr>
          <p:cNvPr id="12" name="TextBox 6"/>
          <p:cNvSpPr txBox="1">
            <a:spLocks noChangeArrowheads="1"/>
          </p:cNvSpPr>
          <p:nvPr/>
        </p:nvSpPr>
        <p:spPr bwMode="auto">
          <a:xfrm>
            <a:off x="0" y="1"/>
            <a:ext cx="9143999" cy="5847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200" b="1" smtClean="0">
                <a:solidFill>
                  <a:srgbClr val="FFC000"/>
                </a:solidFill>
              </a:rPr>
              <a:t>What is special about the 11</a:t>
            </a:r>
            <a:r>
              <a:rPr lang="en-US" sz="3200" b="1" baseline="30000" smtClean="0">
                <a:solidFill>
                  <a:srgbClr val="FFC000"/>
                </a:solidFill>
              </a:rPr>
              <a:t>th</a:t>
            </a:r>
            <a:r>
              <a:rPr lang="en-US" sz="3200" b="1" smtClean="0">
                <a:solidFill>
                  <a:srgbClr val="FFC000"/>
                </a:solidFill>
              </a:rPr>
              <a:t> day of the moon?</a:t>
            </a:r>
            <a:endParaRPr lang="en-US" sz="3200" b="1">
              <a:solidFill>
                <a:srgbClr val="FFC000"/>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tide2.jpg (27186 bytes)"/>
          <p:cNvPicPr>
            <a:picLocks noChangeAspect="1" noChangeArrowheads="1"/>
          </p:cNvPicPr>
          <p:nvPr/>
        </p:nvPicPr>
        <p:blipFill>
          <a:blip r:embed="rId5" cstate="print"/>
          <a:srcRect/>
          <a:stretch>
            <a:fillRect/>
          </a:stretch>
        </p:blipFill>
        <p:spPr bwMode="auto">
          <a:xfrm>
            <a:off x="-1" y="-6098"/>
            <a:ext cx="9144001" cy="514959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40E3C60F-ACC7-4373-A050-ACAA3AC1B15D}" type="slidenum">
              <a:rPr lang="en-US" smtClean="0"/>
              <a:pPr>
                <a:defRPr/>
              </a:pPr>
              <a:t>27</a:t>
            </a:fld>
            <a:endParaRPr lang="en-US"/>
          </a:p>
        </p:txBody>
      </p:sp>
      <p:sp>
        <p:nvSpPr>
          <p:cNvPr id="3077" name="Rectangle 3"/>
          <p:cNvSpPr>
            <a:spLocks noChangeArrowheads="1"/>
          </p:cNvSpPr>
          <p:nvPr/>
        </p:nvSpPr>
        <p:spPr bwMode="auto">
          <a:xfrm>
            <a:off x="0" y="3028950"/>
            <a:ext cx="9144000" cy="584775"/>
          </a:xfrm>
          <a:prstGeom prst="rect">
            <a:avLst/>
          </a:prstGeom>
          <a:noFill/>
          <a:ln w="9525">
            <a:noFill/>
            <a:miter lim="800000"/>
            <a:headEnd/>
            <a:tailEnd/>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Gravitational Effect of Moon</a:t>
            </a:r>
          </a:p>
        </p:txBody>
      </p:sp>
      <p:pic>
        <p:nvPicPr>
          <p:cNvPr id="8" name="Ocean-mp3.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8686800" y="4629150"/>
            <a:ext cx="304800" cy="228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5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DEA2DD1-57DE-4409-A60F-353EEE0EA317}" type="slidenum">
              <a:rPr lang="en-US" smtClean="0"/>
              <a:pPr>
                <a:defRPr/>
              </a:pPr>
              <a:t>28</a:t>
            </a:fld>
            <a:endParaRPr lang="en-US"/>
          </a:p>
        </p:txBody>
      </p:sp>
      <p:sp>
        <p:nvSpPr>
          <p:cNvPr id="82946" name="AutoShape 2" descr="data:image/jpeg;base64,/9j/4AAQSkZJRgABAQAAAQABAAD/2wCEAAkGBxQSEhQUEhQUFBUVFRUUFBUUFxcUFxcXFBcXFhQUFxQYHCggGBwlHRQUITEhJSkrLi4uFx8zODMsNygtLiwBCgoKDQ0OGBAQFSskHyUrKzI3NzY3LCw3LDAsLCwrLC4sLSwvLCwsNyw0LCwsKywvKyw3LCwsLCwsLCssNywsLv/AABEIALwBDAMBIgACEQEDEQH/xAAcAAACAwEBAQEAAAAAAAAAAAAAAQMEBQIGBwj/xABIEAACAgECAgYFCAcFBgcAAAABAgADEQQSITEFEyJBUXEGMmGRoQcUFSNScoGxM0KCosHR8GKSwuHxF1NUo8PiJDRDRGOy0//EABkBAQEBAQEBAAAAAAAAAAAAAAABBAMCBf/EACURAQACAQMDAwUAAAAAAAAAAAABAgMREjEEEyFBUVIUIjIzYf/aAAwDAQACEQMRAD8A+HRRxQCOEIChHFAIT13oP6Jpr69QS7I9b6dawCoUrYbWvLZH6tVLsMfZmr0p8mLC90ouXZ1gFYt37zX1yac2M6psyHsHZB3Y44gfPIT6Bo/k8TYj2akFbGbaa1cDYNJdqFc7l3DtVbSuM4Bx3Tiz5OHKoK7kNmXNmdwTqlegC5OyCAq3hm3cccuUDwUJ6joboCmzSm511djvbdTUNKivtNNSW77FPFgesHAFcBHOeEuP8nlqglr6du1XUot1pdLW26d1WussVsw2Djht9oyHi4T2XTnoKaaH1CW19WEqZa7HAtfdXp2sKjkQG1AGOeB5Zl6K9AgVW3UXAV9Q1zqgsDjOkfV0qHasqcpWSSu7bjHOB4iE9Np/RVrU6PNRbdrGZGZgTXW3zg0pxUZA5eMlq9B7DT1ptrGautRCLNz/APhn1ZUYXAPV1tz4E48YHlIT2HTfoG+lqe6zUU7FUEYFu5nL2V9VtKZVg1TZ3Yx34PCadfyepdXUKHsS1qtFazXbepb52m5lQqoIKcTjtZAMD55Ce4p+T5hbUtl9bJZqK6lNAezfWzUB7FsVCiYGpX1yOIPsytX6AN1Yeu1BmrrFrfezvtpruswUrwOzaMA94xkwPEQn0Gv5N9pIsvVjmsKKw65DjWBgxZCUZW0TDBHiDg4lT/ZzaPXvpUKrGw4tOxlOmBTGzt/+bq7S5Xnx5ZDxMJ63oX0YrPzj5wNRY1WpTSCvRhXfe3WdshxxX6rAHDcTzGJbu9AM9U1d6hWrqa7rVs3VM+mOoJbam0LhW45wvDJgeHhPcL8m1xbZ19O8O6sv1nZWu+/TtZnZhu1prCFHaII4ccRj5NrSu4ajT4Jq2biyF1tSizcFZd3ZXU15GM8Dw5ZDw0Jq+knQjaO7qmZX7KurpkqyuMgqf1hz4jI4c5lwFCMCEBQjhAUI4QCEIQCGIQgBjC9+OA5mKMGBLp9XYmdjumeJ2sVz2WXjg/Zdx5Mw7zJz0xqMY6+7BcWEdY/6QYxZz9YYHHnwlKBgW16UvAwLrQMAYDsBgBlAxnlh3Hkx8ZZ03T+orWxRYT1lbVEv2yqOALFQtnbuUBTjmJliMwJ9NrbK1da7HRbBtsVGZQ448HAOGHE8D4mXdX6Rah7OsFrVnqloApJqUVIAFrAQjs8OXjMqEC0/SVxQobbSjFSyF2KkqAqkrnBwFUDwAHhH9JXbVXrrdqKyou98Krgq6qM4AIJBHeDKhhA0+jNdqWNenqvtVWsQIgsdUDs4KnaDgdrBz48Zs9MdBdIrZt326osbQTp7H1GTVim5WA7QIFoQ5A4WAcczzWh1JqsSxcbq3V1zyyhDDPsyJ6ur5Rb1tFq0aVdrPYEC27RbZbXc9uTbu3E1IPWxjIxxMDC6Us1hXOoOpK5UZuNhXO3eg7fDO1tw9jZ75d6Q0utr01F1lzmoGo1L15Y0lg5oYV5+ryKrCpH2Tyi9JvSQ6qrS1AECivDE4BexsZOB+qqqiLnjhBK+s9JLbNJXpCEFVbK4I3liUFgXO5yq4Fr8FAznjnECp9Majj9fd2nFjfWP2nXG1zx4sNq4PPgJwek7sY663ABAG9sYKhSOfLaAMeAAlSOBefpvUkknUXkkBSTa5JCklQTniAWYge0+M4bpW8gA3W4VerUdY2AgIIQDPBcqpxyyo8JUgIFrT9JXVszV22oz5DsjspfJydxBy2fbHT0remCl1qkYwVscY2rsXGDwwpK+RxKmI8QL+k6cvrsWwWszKwYCwmxSQ5s7StkHtszebE8+Ml6S9JNTe7u9zjeayURiifVBVr7AOMqEXB58MzLhiBLqtVZaxe13sc4yzsXY44DLMcyHEeIYgLEMTrEff4wrnENs6xDEDnEWJIBDECKEIxiEKMQhAQhCEAjijgKEI4AYo8xQCEI8wCEIQCEDDEAjhCFEIxCAo8wjgKGI4wJAhOgsUMwGBGBOcxgwO9sNsQePMDraPEwFmO4e6cCKBBHEYSoI4oQGYRZjgLEeYoQHAxRwAQijgKMQigMiEMwJgEYizDMBwmhrdEtdFDEt1lu+zacYFQISs4xnLMtp58gvDjM8mFOBizAGB0YRbobhIGI4twiDwGQY5zv8v69sQMDskQAnO6PIgdx4kW6AaBITOczndDMDjEUcJUKEcUAhHCAoRxQCEckp07v6qs33QT+UCKEtfR9g5qF++yp8GIjOixzsqH7W7/6AmBUhLiaRDw61SfBVc/4RLg6GGONmPZt/7p7pjtf8YeLXrXmWRiKb9egoHPcx9vD8jOz1Q9VF/ECaI6S3raHGepr6RLzst9E6E33V1A43sAW7lXmzn2KoJPsE111IB5L7hNrozY27sKCysm5QMgONrjj4qSvkxnqOjieLvM9VpzV5Tp7XC693UYrGEqX7NVYCVj+6o/HMzp67pPoauvG9OB5MowPLnwMy26KrJ7LsvmAf4zxfo8lfaXqvVUn+MWE0tR0aqc7MDxKNj3jMgGkU8raz571+LKB8Zmms1nSYaImJjWFSOWvmLdxrPlYn5bojoLRzrfz2nHvkVVjhCAoRwgKEcMQFCMwgEUcIBCEIBCEtUaLK73IrTjhjxLEcwic28+AHeRAqyzVoLGG7bhftOQinyZiAfISU61U4UoB/bfDv5geqv4DPtlS65nO5mLHxY5PxgWfm9S+tZu9lak/vPj4Zi6+serVn22MT8F2ypAwLf0g/6uxPuIqn+9jPxkN2pd/Xdm+8SfzkUZMBSSikuwUcz8PEmcTT6IHZdu/gP4zpipvvEPGS22sys1KtQwvPvbvP8hIbNTI72lRzNV8u3xHDNTHr5nloK/Zye/l5CVrLpZSzChSNy4BwOBBxzU9xle3QseNeXHhjDjzXv8xmecl5iHTHji3mEJunpugmyQM4Pd3A+HEzyDZn1D5PtEba2BrZwV4DYW4+6ca5ZiXXtRL0uj9GxqaCr5G5eGfHuI8cHHvE+R6tWpset+DIxRvNTgz9G6YtTpa7bU6raApzwbOQFwp/HI9gnwj5TWB6T1DLybYxx4lBn48fxmu2S00izN26xfbDMq1OeB4g8wZR6R0YXtp6p5jwP8pzUZo08VYHwP5c5PGWukp+u2sMGdKxHEHB9nP3xRifPbVkdIW97lh4P2x7myI/nYPr1Vn7oKH90gfCVYQLQFLf7yvzxYvv7Jx74fR5P6Nks9inDeXVthj+AMqx4gD1lSQwKkcwRgj8DFiW6+kHA2tixfs2DcB90+sv4ESQUJZ+iJRz/wCm5GD9yzgPwbHsJMChiEkasg4YFSDggggg9+RzEWJFcEQ2yQD+hDZ/XCUQwhHmEXOjqFO93BKVLvZRw3EkKiZ7gSwz7AccZBqtS1jFmOTyHcAByVRyAHcJc6I7Ysp5G1R1eeA6xGDKuf7Q3KPawme6kEgggg4IPAgjmCIHMI4oDijgB/nAUIwI2XGR4QEZc6M1AViG5Nwz4HuMpiBnqlpraJh5tWLRpLZ1GnOZTemGj6RKjaw3L8R5H+E0Kyj+qwz4HgfdNsbMvE+WSd+PmPCGiwgAju4H8Jr6H0jSsjfUTjHLHdnxlAacju4SG7TcZ2iMlI8PEWrMvovo78oOgqybqbA3YwwrSzipOchjx555gz2/Rnyr6PaAtdgUDmqBMfsFv4z8/fNZt9GLgYI4f1zM49i2S+sw7fURSvu+t+kXpnXrAi1goincS+OJxjkM4HE858p6drTUX2W7fWbgyHuHAezunet1p2lE7+DH2eAmUq9XxLbPxx/rNOXFEUjHXiGamXW03nmQOh/sMD7D2T/KQ9JqaU2kEM3D2Ad/HlJbPSLHAKH/ALR7J/D/ADEhr16sc7ypPc/I/jymK+WtImteWqmObTusxRGJtXaZTxZB95OH5cJVfo8H1XHk3ZPvHP4TI1M8QxJ7tK681OPEcR7xwkIEg6DHh7PYO/xPfEFhGIABHOcxhoGmD11bbsmypdyt3tWCAyMe8qDuB8FYeEobZd0QNdT2tw3q1NWf1i3C1gPshNwz9p19uKHGB3w/r/SPrSORI8pGOERgQ4hFmPMqFNT56l2BqMh8AC9Rubhw+tTPb4frDDD+1wEzBFmBe1XRNiLvGLK/95Ud6ftd6H2MAZSkml1T1turZkbxUkHyyO6Xj0qr/p6Uc8e3X9RZ71Gw+ZQn2wM2E0/m2mf9He1Z4YW9CQPEdbXnPnsEf0Bcc9XsuA76bEc/3Adw/EQMuEl1Omes4sR0Pg6lfgZDmAxCLMZMAhFmGYFmrVOuArN5c/cDNlNW1el6x8F7rOrqBHDZXxtc48WNajyaedzNT0h1SNYqVHNVKLTWQMBtvF7Mf2nLt+InSuW9eLS8TjpPMQ5+l3+ynuP84N0zZy7I8h/nM4GAM9fUZflLz2MfxWn19h/WP4YH5SuTk8ePtM53QJnK1rW5nV0itY4h1mE5zHukVLVcycVJHl/KW06Q+2ob2jsnz8PhM/dDfCtqnUKfUfafBuHx5R20g+vWPvLwPnkcDMZSScAZJ7gMmamk6M1YG4Vui452YrTzzZhTAibo9T6r49jj/EP5SFNIxYIACxOAMjBJ8DnE1gtaj6+6oHHKjda2fIYr/fEojaXHVFiuV2lwA2eHEgEgcfaYEFegtZzWtbl1OGXacrjnuz6vmZY6iqn9KwufuqrOUB4fpLRz7+ynP7Qmx8onTgv1G2pya1qqSwKew9qKA7YHBjyGT9meUDQi3rNU1jbnPHAUADCqo5KqjgAPCRFeXHPl+R8DwkO6LdIqQtFmc74boEcI4SoUIRwFCEcBQjhiBe0/TOorACXWgD9Xe23HhtJwR7MSX6ccnt16ewHmGprU/wB+tVb4zMhA016QoPraSvzrsuU/vu4+EaPozzr1K+Vtb/8ASWZcMwNM06Q8rdQvsalG/eFo/Kd/MNL3asj71DD8mMyYEwNNujae7V0/tJqB+VRgOi6zy1em92oH50zMigav0Qn/ABWm99v/AOUX0Sn/ABem/wCcfyqmZCBpDo2rv1dH4LqT/wBESQdH6bv1Y/ZpsP54mTCBptptKP8A3Fzfd06/4rhOidEO7VOfOqv4YaZUIGmNZpl9XTMx/wDmuZvhWqRDpcKMV6fTofHYbT/z2cD8BM2EDSf0g1JGBayDwqC0j8RWADM+21mJZiWJ5liST5kzmEBRwhAUIxDEBQjxGYHMIyIYgEIQgEYxj8v9YsQgEBCEAxCEIBGRFCAQhCAQhCAQxHFADCOEBQjhiAo4QgDDjACOGICxDE6igKOGIwICAhidQxIpAQxO9sMQOAIsSTb4yRaCeQPxgVYQjzKibS6V7DhBkgZPEDhy7z7ZZ03Qt1lq0ogNjDKrvQZzwABLYJPhnM46L1/UsW27srjGcd4Ph7JY+mmGpq1CqA1TVuqscgmtt4zynTTHs11+5z1vv008Ibeh7lYoUyQj2nayuNibizblJGB1b9/dFp+iL7CgStibHapByLOgVmXB7wLEP7U3+j/Ty6qlaRXWQlYrU5sXgBaDu2sN+Rc3A8AQCOMfSHp7dbfp7urqU6aw2VgbsElK0w3HJ4VLyx3zm6POaTo621gldbMxzgYxnAyeJ4SE0NjO1sYznBxgY4+XEe+eu/2iXccVVctqljYxCbalCklssfqFO48Tky90v8pLOhrprxvrZbGcnO9wVOwbiAgDNw4A5HAY4h8+hARmAoRiEAEIoQHCBb/L+UMwCECYCAxFiGYZgOMRZjhRAQhIARwjgGfhy9kYERhA6AgJxmOBKBDEjA4TqB0GiZvbOYZgQ4hCDDlKggY6lyfwPwEUAMDFHAUcMQgEIAxZgEcUZgKGDHDMBYhiOBgKEYhAUBmEcAE6ihCuoGcmGYHZmh0BTU96LewWsnjk7RnuBbIwM9+R5jnMzcYCB7W3RdHbbN5Cvk8abusRfqr3HVhgOs41UDmBuuI4YEq3dBaSq2ofPE1CP1+QhSnjWrdSpsJIrDsFG5gAM5BI4jygjXvhHudF0L0af0twQZftLqUfDBrVFQXqwSoVUfrcANnA58J9T0P0WjU7bOtRrqkub5zWuxGWsO+31sBmds7SMLgkTwDQH9e+Fem6P0ugspzY9lNr227NpWxa661rdQ4YrksDYqnvYDlgzS0foZprEaxdcClaVPYRWuE6wkdo9bgery9bJ4hZ4YQhHsE9GdEUVj0iil8HbsQsoKu5D/W8D2VX7zTylyYZgCGAYgMOTAHAYewzlBkHy/iJw0iv/9k="/>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2948" name="AutoShape 4" descr="data:image/jpeg;base64,/9j/4AAQSkZJRgABAQAAAQABAAD/2wCEAAkGBxQSEhQUEhQUFBUVFRUUFBUUFxcUFxcXFBcXFhQUFxQYHCggGBwlHRQUITEhJSkrLi4uFx8zODMsNygtLiwBCgoKDQ0OGBAQFSskHyUrKzI3NzY3LCw3LDAsLCwrLC4sLSwvLCwsNyw0LCwsKywvKyw3LCwsLCwsLCssNywsLv/AABEIALwBDAMBIgACEQEDEQH/xAAcAAACAwEBAQEAAAAAAAAAAAAAAQMEBQIGBwj/xABIEAACAgECAgYFCAcFBgcAAAABAgADEQQSITEFEyJBUXEGMmGRoQcUFSNScoGxM0KCosHR8GKSwuHxF1NUo8PiJDRDRGOy0//EABkBAQEBAQEBAAAAAAAAAAAAAAABBAMCBf/EACURAQACAQMDAwUAAAAAAAAAAAABAgMREjEEEyFBUVIUIjIzYf/aAAwDAQACEQMRAD8A+HRRxQCOEIChHFAIT13oP6Jpr69QS7I9b6dawCoUrYbWvLZH6tVLsMfZmr0p8mLC90ouXZ1gFYt37zX1yac2M6psyHsHZB3Y44gfPIT6Bo/k8TYj2akFbGbaa1cDYNJdqFc7l3DtVbSuM4Bx3Tiz5OHKoK7kNmXNmdwTqlegC5OyCAq3hm3cccuUDwUJ6joboCmzSm511djvbdTUNKivtNNSW77FPFgesHAFcBHOeEuP8nlqglr6du1XUot1pdLW26d1WussVsw2Djht9oyHi4T2XTnoKaaH1CW19WEqZa7HAtfdXp2sKjkQG1AGOeB5Zl6K9AgVW3UXAV9Q1zqgsDjOkfV0qHasqcpWSSu7bjHOB4iE9Np/RVrU6PNRbdrGZGZgTXW3zg0pxUZA5eMlq9B7DT1ptrGautRCLNz/APhn1ZUYXAPV1tz4E48YHlIT2HTfoG+lqe6zUU7FUEYFu5nL2V9VtKZVg1TZ3Yx34PCadfyepdXUKHsS1qtFazXbepb52m5lQqoIKcTjtZAMD55Ce4p+T5hbUtl9bJZqK6lNAezfWzUB7FsVCiYGpX1yOIPsytX6AN1Yeu1BmrrFrfezvtpruswUrwOzaMA94xkwPEQn0Gv5N9pIsvVjmsKKw65DjWBgxZCUZW0TDBHiDg4lT/ZzaPXvpUKrGw4tOxlOmBTGzt/+bq7S5Xnx5ZDxMJ63oX0YrPzj5wNRY1WpTSCvRhXfe3WdshxxX6rAHDcTzGJbu9AM9U1d6hWrqa7rVs3VM+mOoJbam0LhW45wvDJgeHhPcL8m1xbZ19O8O6sv1nZWu+/TtZnZhu1prCFHaII4ccRj5NrSu4ajT4Jq2biyF1tSizcFZd3ZXU15GM8Dw5ZDw0Jq+knQjaO7qmZX7KurpkqyuMgqf1hz4jI4c5lwFCMCEBQjhAUI4QCEIQCGIQgBjC9+OA5mKMGBLp9XYmdjumeJ2sVz2WXjg/Zdx5Mw7zJz0xqMY6+7BcWEdY/6QYxZz9YYHHnwlKBgW16UvAwLrQMAYDsBgBlAxnlh3Hkx8ZZ03T+orWxRYT1lbVEv2yqOALFQtnbuUBTjmJliMwJ9NrbK1da7HRbBtsVGZQ448HAOGHE8D4mXdX6Rah7OsFrVnqloApJqUVIAFrAQjs8OXjMqEC0/SVxQobbSjFSyF2KkqAqkrnBwFUDwAHhH9JXbVXrrdqKyou98Krgq6qM4AIJBHeDKhhA0+jNdqWNenqvtVWsQIgsdUDs4KnaDgdrBz48Zs9MdBdIrZt326osbQTp7H1GTVim5WA7QIFoQ5A4WAcczzWh1JqsSxcbq3V1zyyhDDPsyJ6ur5Rb1tFq0aVdrPYEC27RbZbXc9uTbu3E1IPWxjIxxMDC6Us1hXOoOpK5UZuNhXO3eg7fDO1tw9jZ75d6Q0utr01F1lzmoGo1L15Y0lg5oYV5+ryKrCpH2Tyi9JvSQ6qrS1AECivDE4BexsZOB+qqqiLnjhBK+s9JLbNJXpCEFVbK4I3liUFgXO5yq4Fr8FAznjnECp9Majj9fd2nFjfWP2nXG1zx4sNq4PPgJwek7sY663ABAG9sYKhSOfLaAMeAAlSOBefpvUkknUXkkBSTa5JCklQTniAWYge0+M4bpW8gA3W4VerUdY2AgIIQDPBcqpxyyo8JUgIFrT9JXVszV22oz5DsjspfJydxBy2fbHT0remCl1qkYwVscY2rsXGDwwpK+RxKmI8QL+k6cvrsWwWszKwYCwmxSQ5s7StkHtszebE8+Ml6S9JNTe7u9zjeayURiifVBVr7AOMqEXB58MzLhiBLqtVZaxe13sc4yzsXY44DLMcyHEeIYgLEMTrEff4wrnENs6xDEDnEWJIBDECKEIxiEKMQhAQhCEAjijgKEI4AYo8xQCEI8wCEIQCEDDEAjhCFEIxCAo8wjgKGI4wJAhOgsUMwGBGBOcxgwO9sNsQePMDraPEwFmO4e6cCKBBHEYSoI4oQGYRZjgLEeYoQHAxRwAQijgKMQigMiEMwJgEYizDMBwmhrdEtdFDEt1lu+zacYFQISs4xnLMtp58gvDjM8mFOBizAGB0YRbobhIGI4twiDwGQY5zv8v69sQMDskQAnO6PIgdx4kW6AaBITOczndDMDjEUcJUKEcUAhHCAoRxQCEckp07v6qs33QT+UCKEtfR9g5qF++yp8GIjOixzsqH7W7/6AmBUhLiaRDw61SfBVc/4RLg6GGONmPZt/7p7pjtf8YeLXrXmWRiKb9egoHPcx9vD8jOz1Q9VF/ECaI6S3raHGepr6RLzst9E6E33V1A43sAW7lXmzn2KoJPsE111IB5L7hNrozY27sKCysm5QMgONrjj4qSvkxnqOjieLvM9VpzV5Tp7XC693UYrGEqX7NVYCVj+6o/HMzp67pPoauvG9OB5MowPLnwMy26KrJ7LsvmAf4zxfo8lfaXqvVUn+MWE0tR0aqc7MDxKNj3jMgGkU8raz571+LKB8Zmms1nSYaImJjWFSOWvmLdxrPlYn5bojoLRzrfz2nHvkVVjhCAoRwgKEcMQFCMwgEUcIBCEIBCEtUaLK73IrTjhjxLEcwic28+AHeRAqyzVoLGG7bhftOQinyZiAfISU61U4UoB/bfDv5geqv4DPtlS65nO5mLHxY5PxgWfm9S+tZu9lak/vPj4Zi6+serVn22MT8F2ypAwLf0g/6uxPuIqn+9jPxkN2pd/Xdm+8SfzkUZMBSSikuwUcz8PEmcTT6IHZdu/gP4zpipvvEPGS22sys1KtQwvPvbvP8hIbNTI72lRzNV8u3xHDNTHr5nloK/Zye/l5CVrLpZSzChSNy4BwOBBxzU9xle3QseNeXHhjDjzXv8xmecl5iHTHji3mEJunpugmyQM4Pd3A+HEzyDZn1D5PtEba2BrZwV4DYW4+6ca5ZiXXtRL0uj9GxqaCr5G5eGfHuI8cHHvE+R6tWpset+DIxRvNTgz9G6YtTpa7bU6raApzwbOQFwp/HI9gnwj5TWB6T1DLybYxx4lBn48fxmu2S00izN26xfbDMq1OeB4g8wZR6R0YXtp6p5jwP8pzUZo08VYHwP5c5PGWukp+u2sMGdKxHEHB9nP3xRifPbVkdIW97lh4P2x7myI/nYPr1Vn7oKH90gfCVYQLQFLf7yvzxYvv7Jx74fR5P6Nks9inDeXVthj+AMqx4gD1lSQwKkcwRgj8DFiW6+kHA2tixfs2DcB90+sv4ESQUJZ+iJRz/wCm5GD9yzgPwbHsJMChiEkasg4YFSDggggg9+RzEWJFcEQ2yQD+hDZ/XCUQwhHmEXOjqFO93BKVLvZRw3EkKiZ7gSwz7AccZBqtS1jFmOTyHcAByVRyAHcJc6I7Ysp5G1R1eeA6xGDKuf7Q3KPawme6kEgggg4IPAgjmCIHMI4oDijgB/nAUIwI2XGR4QEZc6M1AViG5Nwz4HuMpiBnqlpraJh5tWLRpLZ1GnOZTemGj6RKjaw3L8R5H+E0Kyj+qwz4HgfdNsbMvE+WSd+PmPCGiwgAju4H8Jr6H0jSsjfUTjHLHdnxlAacju4SG7TcZ2iMlI8PEWrMvovo78oOgqybqbA3YwwrSzipOchjx555gz2/Rnyr6PaAtdgUDmqBMfsFv4z8/fNZt9GLgYI4f1zM49i2S+sw7fURSvu+t+kXpnXrAi1goincS+OJxjkM4HE858p6drTUX2W7fWbgyHuHAezunet1p2lE7+DH2eAmUq9XxLbPxx/rNOXFEUjHXiGamXW03nmQOh/sMD7D2T/KQ9JqaU2kEM3D2Ad/HlJbPSLHAKH/ALR7J/D/ADEhr16sc7ypPc/I/jymK+WtImteWqmObTusxRGJtXaZTxZB95OH5cJVfo8H1XHk3ZPvHP4TI1M8QxJ7tK681OPEcR7xwkIEg6DHh7PYO/xPfEFhGIABHOcxhoGmD11bbsmypdyt3tWCAyMe8qDuB8FYeEobZd0QNdT2tw3q1NWf1i3C1gPshNwz9p19uKHGB3w/r/SPrSORI8pGOERgQ4hFmPMqFNT56l2BqMh8AC9Rubhw+tTPb4frDDD+1wEzBFmBe1XRNiLvGLK/95Ud6ftd6H2MAZSkml1T1turZkbxUkHyyO6Xj0qr/p6Uc8e3X9RZ71Gw+ZQn2wM2E0/m2mf9He1Z4YW9CQPEdbXnPnsEf0Bcc9XsuA76bEc/3Adw/EQMuEl1Omes4sR0Pg6lfgZDmAxCLMZMAhFmGYFmrVOuArN5c/cDNlNW1el6x8F7rOrqBHDZXxtc48WNajyaedzNT0h1SNYqVHNVKLTWQMBtvF7Mf2nLt+InSuW9eLS8TjpPMQ5+l3+ynuP84N0zZy7I8h/nM4GAM9fUZflLz2MfxWn19h/WP4YH5SuTk8ePtM53QJnK1rW5nV0itY4h1mE5zHukVLVcycVJHl/KW06Q+2ob2jsnz8PhM/dDfCtqnUKfUfafBuHx5R20g+vWPvLwPnkcDMZSScAZJ7gMmamk6M1YG4Vui452YrTzzZhTAibo9T6r49jj/EP5SFNIxYIACxOAMjBJ8DnE1gtaj6+6oHHKjda2fIYr/fEojaXHVFiuV2lwA2eHEgEgcfaYEFegtZzWtbl1OGXacrjnuz6vmZY6iqn9KwufuqrOUB4fpLRz7+ynP7Qmx8onTgv1G2pya1qqSwKew9qKA7YHBjyGT9meUDQi3rNU1jbnPHAUADCqo5KqjgAPCRFeXHPl+R8DwkO6LdIqQtFmc74boEcI4SoUIRwFCEcBQjhiBe0/TOorACXWgD9Xe23HhtJwR7MSX6ccnt16ewHmGprU/wB+tVb4zMhA016QoPraSvzrsuU/vu4+EaPozzr1K+Vtb/8ASWZcMwNM06Q8rdQvsalG/eFo/Kd/MNL3asj71DD8mMyYEwNNujae7V0/tJqB+VRgOi6zy1em92oH50zMigav0Qn/ABWm99v/AOUX0Sn/ABem/wCcfyqmZCBpDo2rv1dH4LqT/wBESQdH6bv1Y/ZpsP54mTCBptptKP8A3Fzfd06/4rhOidEO7VOfOqv4YaZUIGmNZpl9XTMx/wDmuZvhWqRDpcKMV6fTofHYbT/z2cD8BM2EDSf0g1JGBayDwqC0j8RWADM+21mJZiWJ5liST5kzmEBRwhAUIxDEBQjxGYHMIyIYgEIQgEYxj8v9YsQgEBCEAxCEIBGRFCAQhCAQhCAQxHFADCOEBQjhiAo4QgDDjACOGICxDE6igKOGIwICAhidQxIpAQxO9sMQOAIsSTb4yRaCeQPxgVYQjzKibS6V7DhBkgZPEDhy7z7ZZ03Qt1lq0ogNjDKrvQZzwABLYJPhnM46L1/UsW27srjGcd4Ph7JY+mmGpq1CqA1TVuqscgmtt4zynTTHs11+5z1vv008Ibeh7lYoUyQj2nayuNibizblJGB1b9/dFp+iL7CgStibHapByLOgVmXB7wLEP7U3+j/Ty6qlaRXWQlYrU5sXgBaDu2sN+Rc3A8AQCOMfSHp7dbfp7urqU6aw2VgbsElK0w3HJ4VLyx3zm6POaTo621gldbMxzgYxnAyeJ4SE0NjO1sYznBxgY4+XEe+eu/2iXccVVctqljYxCbalCklssfqFO48Tky90v8pLOhrprxvrZbGcnO9wVOwbiAgDNw4A5HAY4h8+hARmAoRiEAEIoQHCBb/L+UMwCECYCAxFiGYZgOMRZjhRAQhIARwjgGfhy9kYERhA6AgJxmOBKBDEjA4TqB0GiZvbOYZgQ4hCDDlKggY6lyfwPwEUAMDFHAUcMQgEIAxZgEcUZgKGDHDMBYhiOBgKEYhAUBmEcAE6ihCuoGcmGYHZmh0BTU96LewWsnjk7RnuBbIwM9+R5jnMzcYCB7W3RdHbbN5Cvk8abusRfqr3HVhgOs41UDmBuuI4YEq3dBaSq2ofPE1CP1+QhSnjWrdSpsJIrDsFG5gAM5BI4jygjXvhHudF0L0af0twQZftLqUfDBrVFQXqwSoVUfrcANnA58J9T0P0WjU7bOtRrqkub5zWuxGWsO+31sBmds7SMLgkTwDQH9e+Fem6P0ugspzY9lNr227NpWxa661rdQ4YrksDYqnvYDlgzS0foZprEaxdcClaVPYRWuE6wkdo9bgery9bJ4hZ4YQhHsE9GdEUVj0iil8HbsQsoKu5D/W8D2VX7zTylyYZgCGAYgMOTAHAYewzlBkHy/iJw0iv/9k="/>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2949" name="Picture 5" descr="C:\Users\bkdasa\Desktop\Moon-Tide-Animation.gif"/>
          <p:cNvPicPr>
            <a:picLocks noChangeAspect="1" noChangeArrowheads="1" noCrop="1"/>
          </p:cNvPicPr>
          <p:nvPr/>
        </p:nvPicPr>
        <p:blipFill>
          <a:blip r:embed="rId3" cstate="print"/>
          <a:srcRect/>
          <a:stretch>
            <a:fillRect/>
          </a:stretch>
        </p:blipFill>
        <p:spPr bwMode="auto">
          <a:xfrm>
            <a:off x="-1" y="0"/>
            <a:ext cx="9144001" cy="51435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29</a:t>
            </a:fld>
            <a:endParaRPr lang="en-US"/>
          </a:p>
        </p:txBody>
      </p:sp>
      <p:pic>
        <p:nvPicPr>
          <p:cNvPr id="88068" name="Picture 4" descr="http://secrets-of-fitness.com/wp-content/uploads/2015/06/Blood-body-percentage.jpg"/>
          <p:cNvPicPr>
            <a:picLocks noChangeAspect="1" noChangeArrowheads="1"/>
          </p:cNvPicPr>
          <p:nvPr/>
        </p:nvPicPr>
        <p:blipFill>
          <a:blip r:embed="rId3" cstate="print"/>
          <a:srcRect/>
          <a:stretch>
            <a:fillRect/>
          </a:stretch>
        </p:blipFill>
        <p:spPr bwMode="auto">
          <a:xfrm>
            <a:off x="0" y="0"/>
            <a:ext cx="9150713" cy="5143500"/>
          </a:xfrm>
          <a:prstGeom prst="rect">
            <a:avLst/>
          </a:prstGeom>
          <a:noFill/>
        </p:spPr>
      </p:pic>
      <p:sp>
        <p:nvSpPr>
          <p:cNvPr id="6" name="Rectangle 5"/>
          <p:cNvSpPr>
            <a:spLocks noChangeArrowheads="1"/>
          </p:cNvSpPr>
          <p:nvPr/>
        </p:nvSpPr>
        <p:spPr bwMode="auto">
          <a:xfrm>
            <a:off x="0" y="0"/>
            <a:ext cx="9144000" cy="584775"/>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Percentage of water in our body...</a:t>
            </a:r>
            <a:endParaRPr lang="en-US" sz="3200" b="1">
              <a:ln w="11430"/>
              <a:solidFill>
                <a:schemeClr val="bg1"/>
              </a:solidFill>
              <a:effectLst>
                <a:outerShdw blurRad="80000" dist="40000" dir="5040000" algn="tl">
                  <a:srgbClr val="000000">
                    <a:alpha val="30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p:cNvPicPr>
            <a:picLocks noChangeAspect="1" noChangeArrowheads="1"/>
          </p:cNvPicPr>
          <p:nvPr/>
        </p:nvPicPr>
        <p:blipFill>
          <a:blip r:embed="rId4" cstate="print"/>
          <a:srcRect l="5132" t="6113" r="9652" b="16546"/>
          <a:stretch>
            <a:fillRect/>
          </a:stretch>
        </p:blipFill>
        <p:spPr bwMode="auto">
          <a:xfrm>
            <a:off x="4267200" y="0"/>
            <a:ext cx="4876800" cy="3333750"/>
          </a:xfrm>
          <a:prstGeom prst="rect">
            <a:avLst/>
          </a:prstGeom>
          <a:noFill/>
          <a:ln w="9525">
            <a:noFill/>
            <a:miter lim="800000"/>
            <a:headEnd/>
            <a:tailEnd/>
          </a:ln>
          <a:effectLst>
            <a:softEdge rad="127000"/>
          </a:effectLst>
        </p:spPr>
      </p:pic>
      <p:sp>
        <p:nvSpPr>
          <p:cNvPr id="12291" name="Slide Number Placeholder 1"/>
          <p:cNvSpPr>
            <a:spLocks noGrp="1"/>
          </p:cNvSpPr>
          <p:nvPr>
            <p:ph type="sldNum" sz="quarter" idx="4294967295"/>
          </p:nvPr>
        </p:nvSpPr>
        <p:spPr bwMode="auto">
          <a:xfrm>
            <a:off x="457200" y="4767263"/>
            <a:ext cx="2133600" cy="274637"/>
          </a:xfrm>
          <a:prstGeom prst="rect">
            <a:avLst/>
          </a:prstGeom>
          <a:noFill/>
          <a:ln>
            <a:miter lim="800000"/>
            <a:headEnd/>
            <a:tailEnd/>
          </a:ln>
        </p:spPr>
        <p:txBody>
          <a:bodyPr/>
          <a:lstStyle/>
          <a:p>
            <a:pPr algn="l"/>
            <a:fld id="{09F1A06A-9298-4483-A6C5-EF89F1D30048}" type="slidenum">
              <a:rPr lang="en-US" sz="1200" b="0">
                <a:solidFill>
                  <a:srgbClr val="898989"/>
                </a:solidFill>
                <a:latin typeface="Arial" charset="0"/>
                <a:cs typeface="Arial" charset="0"/>
              </a:rPr>
              <a:pPr algn="l"/>
              <a:t>3</a:t>
            </a:fld>
            <a:endParaRPr lang="en-US" sz="1200" b="0">
              <a:solidFill>
                <a:srgbClr val="898989"/>
              </a:solidFill>
              <a:latin typeface="Arial" charset="0"/>
              <a:cs typeface="Arial" charset="0"/>
            </a:endParaRPr>
          </a:p>
        </p:txBody>
      </p:sp>
      <p:sp>
        <p:nvSpPr>
          <p:cNvPr id="12292" name="Rectangle 1"/>
          <p:cNvSpPr>
            <a:spLocks noChangeArrowheads="1"/>
          </p:cNvSpPr>
          <p:nvPr/>
        </p:nvSpPr>
        <p:spPr bwMode="auto">
          <a:xfrm>
            <a:off x="76200" y="133350"/>
            <a:ext cx="4724400" cy="1323975"/>
          </a:xfrm>
          <a:prstGeom prst="rect">
            <a:avLst/>
          </a:prstGeom>
          <a:noFill/>
          <a:ln w="9525">
            <a:noFill/>
            <a:miter lim="800000"/>
            <a:headEnd/>
            <a:tailEnd/>
          </a:ln>
        </p:spPr>
        <p:txBody>
          <a:bodyPr anchor="ctr">
            <a:spAutoFit/>
          </a:bodyPr>
          <a:lstStyle/>
          <a:p>
            <a:pPr eaLnBrk="0" hangingPunct="0"/>
            <a:r>
              <a:rPr lang="sv-SE" sz="2000">
                <a:solidFill>
                  <a:srgbClr val="FFFF00"/>
                </a:solidFill>
              </a:rPr>
              <a:t>Gurur brahma gurur vishnuh</a:t>
            </a:r>
            <a:endParaRPr lang="en-US" sz="800">
              <a:solidFill>
                <a:srgbClr val="FFFF00"/>
              </a:solidFill>
            </a:endParaRPr>
          </a:p>
          <a:p>
            <a:pPr eaLnBrk="0" hangingPunct="0"/>
            <a:r>
              <a:rPr lang="sv-SE" sz="2000">
                <a:solidFill>
                  <a:srgbClr val="FFFF00"/>
                </a:solidFill>
              </a:rPr>
              <a:t>Gurur devo maheshwarah</a:t>
            </a:r>
            <a:endParaRPr lang="en-US" sz="800">
              <a:solidFill>
                <a:srgbClr val="FFFF00"/>
              </a:solidFill>
            </a:endParaRPr>
          </a:p>
          <a:p>
            <a:pPr eaLnBrk="0" hangingPunct="0"/>
            <a:r>
              <a:rPr lang="sv-SE" sz="2000">
                <a:solidFill>
                  <a:srgbClr val="FFFF00"/>
                </a:solidFill>
              </a:rPr>
              <a:t>Gurur sākşāt para-brahma</a:t>
            </a:r>
            <a:r>
              <a:rPr lang="en-US" sz="800">
                <a:solidFill>
                  <a:srgbClr val="FFFF00"/>
                </a:solidFill>
              </a:rPr>
              <a:t> </a:t>
            </a:r>
          </a:p>
          <a:p>
            <a:pPr eaLnBrk="0" hangingPunct="0"/>
            <a:r>
              <a:rPr lang="sv-SE" sz="2000">
                <a:solidFill>
                  <a:srgbClr val="FFFF00"/>
                </a:solidFill>
              </a:rPr>
              <a:t>Tasmai sri gurave namah</a:t>
            </a:r>
            <a:endParaRPr lang="sv-SE" sz="2400">
              <a:solidFill>
                <a:srgbClr val="FFFF00"/>
              </a:solidFill>
            </a:endParaRPr>
          </a:p>
        </p:txBody>
      </p:sp>
      <p:sp>
        <p:nvSpPr>
          <p:cNvPr id="12293" name="Rectangle 6"/>
          <p:cNvSpPr>
            <a:spLocks noChangeArrowheads="1"/>
          </p:cNvSpPr>
          <p:nvPr/>
        </p:nvSpPr>
        <p:spPr bwMode="auto">
          <a:xfrm>
            <a:off x="152400" y="3257550"/>
            <a:ext cx="8915400" cy="1754188"/>
          </a:xfrm>
          <a:prstGeom prst="rect">
            <a:avLst/>
          </a:prstGeom>
          <a:noFill/>
          <a:ln w="9525">
            <a:noFill/>
            <a:miter lim="800000"/>
            <a:headEnd/>
            <a:tailEnd/>
          </a:ln>
        </p:spPr>
        <p:txBody>
          <a:bodyPr>
            <a:spAutoFit/>
          </a:bodyPr>
          <a:lstStyle/>
          <a:p>
            <a:r>
              <a:rPr lang="en-US" sz="1800">
                <a:solidFill>
                  <a:schemeClr val="bg1"/>
                </a:solidFill>
              </a:rPr>
              <a:t>Guru is Brahma, Vishnu and Maheshwara. </a:t>
            </a:r>
          </a:p>
          <a:p>
            <a:r>
              <a:rPr lang="en-US" sz="1800">
                <a:solidFill>
                  <a:srgbClr val="FFC000"/>
                </a:solidFill>
              </a:rPr>
              <a:t>Guru, as brahma, plants the seed of bhakti. </a:t>
            </a:r>
          </a:p>
          <a:p>
            <a:r>
              <a:rPr lang="en-US" sz="1800">
                <a:solidFill>
                  <a:schemeClr val="bg1"/>
                </a:solidFill>
              </a:rPr>
              <a:t>Guru, as Vishnu, nourishes the creeper of bhakti. </a:t>
            </a:r>
          </a:p>
          <a:p>
            <a:r>
              <a:rPr lang="en-US" sz="1800">
                <a:solidFill>
                  <a:srgbClr val="FFC000"/>
                </a:solidFill>
              </a:rPr>
              <a:t>Guru, as Maheshwar, destroys all obstacles in the path of bhakti. </a:t>
            </a:r>
          </a:p>
          <a:p>
            <a:r>
              <a:rPr lang="en-US" sz="1800">
                <a:solidFill>
                  <a:schemeClr val="bg1"/>
                </a:solidFill>
              </a:rPr>
              <a:t>Guru is non-different from supreme lord. </a:t>
            </a:r>
          </a:p>
          <a:p>
            <a:r>
              <a:rPr lang="en-US" sz="1800">
                <a:solidFill>
                  <a:srgbClr val="FFC000"/>
                </a:solidFill>
              </a:rPr>
              <a:t>To that guru, I offer my obeisances</a:t>
            </a:r>
            <a:r>
              <a:rPr lang="en-US" sz="1800">
                <a:solidFill>
                  <a:schemeClr val="bg1"/>
                </a:solidFill>
              </a:rPr>
              <a:t>.</a:t>
            </a:r>
          </a:p>
        </p:txBody>
      </p:sp>
      <p:pic>
        <p:nvPicPr>
          <p:cNvPr id="78853" name="Picture 5"/>
          <p:cNvPicPr>
            <a:picLocks noChangeAspect="1" noChangeArrowheads="1"/>
          </p:cNvPicPr>
          <p:nvPr/>
        </p:nvPicPr>
        <p:blipFill>
          <a:blip r:embed="rId5" cstate="print"/>
          <a:srcRect t="26889"/>
          <a:stretch>
            <a:fillRect/>
          </a:stretch>
        </p:blipFill>
        <p:spPr bwMode="auto">
          <a:xfrm>
            <a:off x="2133600" y="1568748"/>
            <a:ext cx="2209800" cy="1731010"/>
          </a:xfrm>
          <a:prstGeom prst="rect">
            <a:avLst/>
          </a:prstGeom>
          <a:noFill/>
          <a:ln w="9525">
            <a:noFill/>
            <a:miter lim="800000"/>
            <a:headEnd/>
            <a:tailEnd/>
          </a:ln>
          <a:effectLst>
            <a:softEdge rad="63500"/>
          </a:effectLst>
        </p:spPr>
      </p:pic>
      <p:pic>
        <p:nvPicPr>
          <p:cNvPr id="8" name="OS-19-Gurur Brahma Gurur Vishnuh.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6" cstate="print"/>
          <a:srcRect/>
          <a:stretch>
            <a:fillRect/>
          </a:stretch>
        </p:blipFill>
        <p:spPr bwMode="auto">
          <a:xfrm>
            <a:off x="9296400" y="4838700"/>
            <a:ext cx="304800" cy="304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1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30</a:t>
            </a:fld>
            <a:endParaRPr lang="en-US"/>
          </a:p>
        </p:txBody>
      </p:sp>
      <p:pic>
        <p:nvPicPr>
          <p:cNvPr id="71682" name="Picture 2" descr="http://sohamsa.com/wp-content/uploads/sages_india_tree.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4" name="TextBox 3"/>
          <p:cNvSpPr txBox="1"/>
          <p:nvPr/>
        </p:nvSpPr>
        <p:spPr>
          <a:xfrm>
            <a:off x="6779185" y="2419350"/>
            <a:ext cx="2364815" cy="646331"/>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smtClean="0"/>
              <a:t>Jaimini Rishi – </a:t>
            </a:r>
          </a:p>
          <a:p>
            <a:r>
              <a:rPr lang="en-US" smtClean="0"/>
              <a:t>Famous for Astrology</a:t>
            </a:r>
            <a:endParaRPr lang="en-US"/>
          </a:p>
        </p:txBody>
      </p:sp>
      <p:sp>
        <p:nvSpPr>
          <p:cNvPr id="6" name="TextBox 5"/>
          <p:cNvSpPr txBox="1"/>
          <p:nvPr/>
        </p:nvSpPr>
        <p:spPr>
          <a:xfrm>
            <a:off x="0" y="4519282"/>
            <a:ext cx="9144000" cy="61555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34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What else is going on, on the day of EKADASI..?</a:t>
            </a:r>
            <a:endParaRPr lang="en-US" sz="34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31</a:t>
            </a:fld>
            <a:endParaRPr lang="en-US"/>
          </a:p>
        </p:txBody>
      </p:sp>
      <p:pic>
        <p:nvPicPr>
          <p:cNvPr id="77826" name="Picture 2" descr="http://www.charanamrit.com/wallpapers/gods/fr-images/25-03-15-06-32-01-0.jpg"/>
          <p:cNvPicPr>
            <a:picLocks noChangeAspect="1" noChangeArrowheads="1"/>
          </p:cNvPicPr>
          <p:nvPr/>
        </p:nvPicPr>
        <p:blipFill>
          <a:blip r:embed="rId3" cstate="print"/>
          <a:srcRect b="18889"/>
          <a:stretch>
            <a:fillRect/>
          </a:stretch>
        </p:blipFill>
        <p:spPr bwMode="auto">
          <a:xfrm>
            <a:off x="-1" y="0"/>
            <a:ext cx="9144001" cy="51435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32</a:t>
            </a:fld>
            <a:endParaRPr lang="en-US"/>
          </a:p>
        </p:txBody>
      </p:sp>
      <p:pic>
        <p:nvPicPr>
          <p:cNvPr id="129026" name="Picture 2" descr="https://c2.staticflickr.com/6/5216/5528572691_d922f197a7.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4" name="TextBox 3"/>
          <p:cNvSpPr txBox="1"/>
          <p:nvPr/>
        </p:nvSpPr>
        <p:spPr>
          <a:xfrm>
            <a:off x="0" y="3985"/>
            <a:ext cx="4724400" cy="34163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3600" smtClean="0">
                <a:solidFill>
                  <a:srgbClr val="FFFF00"/>
                </a:solidFill>
              </a:rPr>
              <a:t>On the day of EKADASI, All the sins from all the worlds will reside on Grains and beans..</a:t>
            </a:r>
          </a:p>
          <a:p>
            <a:endParaRPr lang="en-US" sz="3600" smtClean="0">
              <a:solidFill>
                <a:srgbClr val="FFFF00"/>
              </a:solidFill>
            </a:endParaRPr>
          </a:p>
          <a:p>
            <a:r>
              <a:rPr lang="en-US" sz="3600" smtClean="0">
                <a:solidFill>
                  <a:schemeClr val="bg1"/>
                </a:solidFill>
              </a:rPr>
              <a:t>So, do not eat them!</a:t>
            </a:r>
            <a:endParaRPr lang="en-US" sz="360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33</a:t>
            </a:fld>
            <a:endParaRPr lang="en-US"/>
          </a:p>
        </p:txBody>
      </p:sp>
      <p:pic>
        <p:nvPicPr>
          <p:cNvPr id="78850" name="Picture 2" descr="http://www.vedische-weisheit.de/vedische-geschichten/Ngaye_Naraka_in_Burmese_art.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a:effectLst>
            <a:softEdge rad="635000"/>
          </a:effectLst>
        </p:spPr>
      </p:pic>
      <p:sp>
        <p:nvSpPr>
          <p:cNvPr id="4" name="TextBox 3"/>
          <p:cNvSpPr txBox="1"/>
          <p:nvPr/>
        </p:nvSpPr>
        <p:spPr>
          <a:xfrm>
            <a:off x="0" y="4153509"/>
            <a:ext cx="9144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smtClean="0"/>
              <a:t>By fasting from Grains on Ekadasi, our sins are washed out...</a:t>
            </a:r>
          </a:p>
          <a:p>
            <a:r>
              <a:rPr lang="en-US" sz="2800" smtClean="0"/>
              <a:t>So, we don’t go to Hell for our sins..</a:t>
            </a:r>
            <a:endParaRPr lang="en-US" sz="280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blog.onlineprasad.com/wp-content/uploads/2015/06/vishnu_parama_ekadashi.jpg"/>
          <p:cNvPicPr>
            <a:picLocks noChangeAspect="1" noChangeArrowheads="1"/>
          </p:cNvPicPr>
          <p:nvPr/>
        </p:nvPicPr>
        <p:blipFill>
          <a:blip r:embed="rId3" cstate="print"/>
          <a:srcRect/>
          <a:stretch>
            <a:fillRect/>
          </a:stretch>
        </p:blipFill>
        <p:spPr bwMode="auto">
          <a:xfrm>
            <a:off x="0" y="12699"/>
            <a:ext cx="9144000" cy="5130801"/>
          </a:xfrm>
          <a:prstGeom prst="rect">
            <a:avLst/>
          </a:prstGeom>
          <a:noFill/>
        </p:spPr>
      </p:pic>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34</a:t>
            </a:fld>
            <a:endParaRPr lang="en-US"/>
          </a:p>
        </p:txBody>
      </p:sp>
      <p:pic>
        <p:nvPicPr>
          <p:cNvPr id="81922" name="Picture 2" descr="http://1.bp.blogspot.com/-GI_ioxKxAcs/UzP9S3aX6HI/AAAAAAAAAsk/MNJNadB8oHk/s1600/Saphala-Ekadashi.jpg"/>
          <p:cNvPicPr>
            <a:picLocks noChangeAspect="1" noChangeArrowheads="1"/>
          </p:cNvPicPr>
          <p:nvPr/>
        </p:nvPicPr>
        <p:blipFill>
          <a:blip r:embed="rId4" cstate="print"/>
          <a:srcRect b="22430"/>
          <a:stretch>
            <a:fillRect/>
          </a:stretch>
        </p:blipFill>
        <p:spPr bwMode="auto">
          <a:xfrm>
            <a:off x="0" y="0"/>
            <a:ext cx="2038350" cy="1581150"/>
          </a:xfrm>
          <a:prstGeom prst="rect">
            <a:avLst/>
          </a:prstGeom>
          <a:noFill/>
        </p:spPr>
      </p:pic>
      <p:pic>
        <p:nvPicPr>
          <p:cNvPr id="5" name="Picture 2" descr="http://1.bp.blogspot.com/-GI_ioxKxAcs/UzP9S3aX6HI/AAAAAAAAAsk/MNJNadB8oHk/s1600/Saphala-Ekadashi.jpg"/>
          <p:cNvPicPr>
            <a:picLocks noChangeAspect="1" noChangeArrowheads="1"/>
          </p:cNvPicPr>
          <p:nvPr/>
        </p:nvPicPr>
        <p:blipFill>
          <a:blip r:embed="rId4" cstate="print"/>
          <a:srcRect t="78505"/>
          <a:stretch>
            <a:fillRect/>
          </a:stretch>
        </p:blipFill>
        <p:spPr bwMode="auto">
          <a:xfrm>
            <a:off x="4419600" y="590550"/>
            <a:ext cx="2038350" cy="4381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35</a:t>
            </a:fld>
            <a:endParaRPr lang="en-US"/>
          </a:p>
        </p:txBody>
      </p:sp>
      <p:sp>
        <p:nvSpPr>
          <p:cNvPr id="77826" name="AutoShape 2" descr="data:image/jpeg;base64,/9j/4AAQSkZJRgABAQAAAQABAAD/2wCEAAkGBxQTEhUUExQWFhUXGRwYGBcYGBscHxwhIB0eIR4eHRwgHyggGholHBwaIjIhKCkrLi4vHB8zODMtNygtLysBCgoKDg0OGxAQGzcmICYsNDQsLzIsLCw4LC8sLCwsLC8sLCwsLC8sLCwsLCwsLCwsLCwsNCwsLCwsLCwsLCwsLP/AABEIAMIBAwMBEQACEQEDEQH/xAAcAAACAwEBAQEAAAAAAAAAAAAABQMEBgcCAQj/xAA+EAACAQIEBAQDBgUDBAIDAAABAhEDIQAEEjEFIkFRBhMyYUJxgQcUI1KRobHB0eHwM2JyFTSi8YKSFiRD/8QAGwEAAgMBAQEAAAAAAAAAAAAAAAMBAgQFBgf/xAA5EQABAwIEAggFAwQCAwEAAAABAAIRAyEEEjFBUfAFEyJhcZGh0RQygbHBFeHxI0JSUzPSQ2KSgv/aAAwDAQACEQMRAD8AyePOL7KjAhGBCMCEYEIwIRgQjAhGBCMCEYEIwIRgQjAhGBCMCEYEIwIRgQjAhGBCMCEYEIwIRgQjAhGBCMCEYEIwIRgQjAhGBCMCEYEIwIRgQjAhGBCMCEYEIwIRgQjAhGBCMCEYEIwIRgQjAhGBCMCEYEIwIRgQjAhGBCMCEYEIwIRgQjAhGBCMCEYEIwIRgQjAhGBCMCEYEIwIRgQjAhGBCMCEYEIwIRgQjAhGBCMCEYEIwIRgQjAhGBCMCEYEIwIRgQjAhGBCMCEYEIwIRgQjAhGBCRZviLQdDkXiDGofSIK++Okyg3UjnzXgf1rGR1Rd2h/cIP4hR0OIP8VQ/oP2tiX0WbN+614fpKuL1KpP0aPsPypmzbm4cgdxpP6iJxRtNg1b91ofjK7xLKhA49k+YIlV/v1UETUtN4UfxjfGkUKDhZv3XHrdJ9JUjerbjDfZaT/q+XkKgpglZ1OzFQ1yATG+mFN4BHS+Oc7CvFzx2Vf1zFk/8noPZUuM5xqapUU0hqUHy7k3LX2j4R12IwyhQa6WmddVFXprHN0qeg9ln343WIADAQTfSJPz6Wxt+EpcFn/XekP9vo32Xj/q9b85/Rf6Yt8LS4fdH690h/t9G+yP+r1/zn9F/pg+FpcPuj9e6Q/2+jfZH/V635z+i/0wfC0uH3R+vdIf7fRvsmfCs7VeJJbm7D2ttF74U/D0hsnU+m8c7Wr6N9ls8jlBI1KknYMCIbe4BkJdVn69YKhRpkwRCeelsbFqh9PZMKXDKRPpDCbQILD25tvf9+4KVM2i6WemMcP/ACHyHsmGT4JSNjRAJ099yVgQT11R13NtiGswzHEjKlv6axo0qnyHsracEyxt5Sk/WOnvc7/0tiBQpk9lvPPioPTOOGtU+nspKfAsuwP4E+62GwN5Nt/eI6jC6lFgMRfh9roHTOP/ANh+sey9DwTSJqVCVVJfSnQBgoHvywWBt6uvTMaTiJAT/wBcxQAGc+nsoavhfLQzhkCqxJJZdIhdOn1A2bnM9xgFBx4Kw6bxn+R8h7KGl4QXR8LMNJDCwIiYYem7KJIPpZwIOkhookDtN8jKh3TeJm1QjxA9lVy/BKYrhWpqDBXSdWn2fefUIIk2PSDjLVpE03ZD4Rr4J46YxOS7zP09lczXBaFOkzvRARULM8noDtBttsccWnXq1HhrTcnT6+yv+p4qbVPt7LkTcVYTJP8A42J7DcgdCZ6TM49m3C0Yu1Y39N40E/1D5N9l4p8TqGQCx+ekfoApv/fFvhaP+P3S/wBcxp0qHyb/ANV7y+ffUNVQxqAIgbdZt22xHwlGPl+6szpnGn/y+jf+q7xwXgmQzFFKtPLkq06WcMpMGJAnYkHtjnVaIYYhH6vjpvUPp7JgvhPJR/26/OW/r0GKAM0IUfq+O/2n09l8q+FMjb/9dB39Vv8AyxZzWbBQOl8d/sPp7LAeI0yoqVRSWnTCFQovzAqZOqSLNpHSxHfCyydAlO6bxwP/ACnyHssx5oESJ1EabD9D1Hb6Hti3VBVHT3SA1qeg9lJVzKHUICpC6mAGoGwMSIksCewBI3xIp8Rfgmfr+MI/5DP09knpZPNuzLTYtpAeeT0kkAn3JHt+l8aQyjEx91dvTHSDtKvo32VFeKOrHXqKkaRpidQAkgkd+n+7DPh6RFh91U9N9INN6h8m+yiGeqda0EEgjSOh+WINCnsz7qP1vH/7fRvsouMoUcHVO4mI2/tGGUYc2FzG1y2MtoUVDNSYbracS6nAsunh8d1jw2pvaVMVgEwR3I2+owuZsthaGtLoj7fUKGqSy7WI6e3fF2wHLNXz1KWmo+3FRUcwUg2PsRPSMMc0PXFDoUeczRciSTpGkT0EkwOwubYsxgaLKHGVDiyqvoOBCY5LMKbOB88UcCrApkeGoemKZirQFDQy+hyoNgem9wP3gWntiHGQmU9VucspubQLMY3InkGwiRLbb22jCr76cVqERATijILR9WMWsLBdyQf3EkTGCm3ebJbzwTXL1EiZKAhoF9RIgnuQ1gJk/wAg4loF9PukwSbKXL5gMuoOu5AVWAiDBUnYAaGsCY79MID5voOGiYWQYhUuEcWerqUqqNB2N1kMBubEMu43IBBGEvqTZtlqqYYU4fqCVP4b4i7F6dYlmBduZtXUgjm2hp9gGX6KcZME2VsRSaO0wKpRyvl5qplzJp1AWXmBkXteGAjWt7Qi3FxipabcVZzs1MVNwr3h7WBUouWD03YSNyG5gbbAgtHbl7We2QUnEZSQ9osfwjhmecU0FUa6lOt5BctJBEgEmSY6dN+mL5muMuF+bIfSMnIbESknjTO06dKtSevDRyUuYk6pUCJiBc/S+OZSwtRuKGVtp14DVXFRobK5J5qk+07Tt9Nvb6Y9LZYS8EwvdKmCN9wIbYg7/UfPoR7YuGyiLJx4Y4HUzWaFIaTpPMdQsgYaiPcT+uFVXimJKYwEGV+iPDnCFymXp5dWLBSTLG8sSxj2ljbtjmOqF3zKpuSU1FKDPXE5INlWZVXiOVD0yrSARuDcEGQfoQMULeKnWy4LxbLQ9RDZgzA3gG+5H77YG9lZXi6p0mkKrA3J5u+0jqDbviwAmQqA2uomqFgZ1bAiFg7k2O5+faPniSI0VtUJm2VSZcQ1j0/a5sP3HyxOQZlLSQbL3/0UVNZAZmghQCAhNmME25rD/wBYocWaZAdpvxXQoUDWaTBnbgox4SdwGMEkDqO2GDFs2crnB1BYtSdR5gamtOow6EBjBj1QAf0nvhwGU5pXLCUacaZTmiVcy+ZINzaI/wDffCXMGy6uHxNRphxtEfyp6FYTtAmI6YW5pW7D12TdsD0SrMCGYdjGNTdAvOV2htVwbpKjxZKXtcQhfcCF9GBCb8HzvNpY2xR7VYFX0QGu24uvN+WyyexO3X+Rwp2i0UtVruHVTAkERyEbHtA6loHvfpMSoNndOJACcUiyuAAA3RRH/wAZk77R84A64s02HFVInReE4gtSq1IwqHUNVg2mwmJ5SeXtH1nFP7oK09TkpCo1Q8FbyqhpVCItpZdXvvG8wDA20kRAvDHta4Fxgbp+JpmvTFRvP8eyuUljOqaRB1xqK30+rUD2IOlriCdtwcI0Mg72/Ck3wsP25/ZNeIcKrKfNolBUOkMkxqgADSSQGJjTpJAmDI0nVerTIJG2yy0K7MuR+nFQfdq1evQZ6WlUIOrp6gS1jc8hUBQbGSQGIxTODbipBbTYQDMpjxPhz03XM0ULNp0VFIkstiIJ3MhBBiYX8oBblgBoSqb2uaWPsNu5KaQbMVc0ERxKI6iIIdAhURHIXJJgyTF/aWiSZWgxSawkzt9Csv8AaPkPPWlmFIBZFe+14Vl+atoERuz40UDeCUh9DM2xu0/uFz6tQ0OQxuIkrHUWt2g/uMahrdZerg3KmJ5JmxAkaJk7WMW6dsMzWVhFpK6r9jdOmFq1JmpqAkFdXl2IlROlSTebknYQJxYvUQrvuLLp1GvESbxNyNQgXt222+uOcNFBF16bNQR2O9thexvaLYmSFIbKgzmcApuRLHSxCki/YT2JwAzoiIXBOMcVL1ajuIljqkixkwCIEdoIGwGNDaZ+qxOMlUmzBZUpEKpHMNMwwAJ5gekHbbAGhsuCppZffJAKhfUogAbGZg3JJMj3P8MGadVKtZSlVJIS6qeWVeBa/MVIBAkR/G+F1C1ok/hMpML3BoT7hw0Uz8Vzqs4+iz/C2OXXOep/HP3Xr8NQdTpgO1UNXiyqSP5P/JYxLcKXCfZaM3ALNjj7NJZlS0Wkf1P1j6jHVGHAsAvDQssXueuOhCuHQp6FJ2MKjE/LFSBqtDK7tAFo8t4Yqsq66JIElm1LbvJB5TPQ3EbWOMznuaZmy6odhKlINf8AMN0h43ws0KhG6E8rd/rsY2kWscaKdTOJXHr4c0r7FLsMWdAwIXsYEL1gQrGTo6mAG84gmApAkwtHkaRFRheQyQRPqGkiSLi2ozINvecJctFKxutUjaUQMyhVkzuLmTUIEmCOUFd4XrsqRNloLSVAc+1JkdWLUWupFtU6pJ2MgkgzcAwLTigOUrZTw7alMgfMPqmTDzMwHVjLLLEgyIpmTMQylWF4F2ECMVfcyrs7GHc1/wBPNSeLuK8PpmKhZnMkqk39j8+t4sTuZF+zUOamPwOfBYmYipQtMeqxLeOXpz92phJF2Ylie9pgfS03wynhyDLikVsY6paLKM8b4pmzC1cw07KhKDf/AGwNzue+GiiwGYuspe4q5w3w9mRmkTPCtT8xXFNywILqJEnmBmCO5JXEvaIUtcZTfxF4QrUKTVaFaodJBCgsDBJmCSLACdtlH5jhbXDNBV3aWUfgrifFWVmo1TUCsabJU0sTIU7sRNievQYl4YDa3gobJTN86KtcZfND7tUqI6mmxGgl5E0yLiXW6ExIsegQWGQ4LoUsU0UzTcL2XM+IA065FRSGU6agnqLfSVjG4GRIWCpAeoVsRp7xYAz8sWmEBxBkLe/Z7nKtB1AqClTFUO3Lq1giCAIBiBG9tR73y4lzAb6rRl2W24hxrL5ZaTtDPVDOyozVdLNar6yYQksukgdrQRjG6TotOHwlSt8oTLgviJM2XpULLTSm0kWvZqZpsBsFiQTM/TFcsDmypXw9Sie2F48TcYOXoedSoGpOnm5QgGoAqySGBjVEDeAYGLU8u6y1XFoXMM5nUzD1Ky06VKo9NdXlq2lWkKWOqwkkkgHdSN5lrpBE6cOKyF0mUvFXU2sEkSS3wj5nvMde8e2JIGigKFaDNqSmu0LYBW3DRJIhTtAtzdcSXNaJeU2lSfUMMEpxwqm9TmKFNiwIIg6WB2EabCBMSdpvjFiKjWjKDK7HRmDLXZ6g00Td+LU6IPmEvpUQVIM9RCjf1b2+eMIwz6x7Nl2qlYMBhZrinFqT1XZaLMpNidN4EdtrY6NGg9jA1zhKR1jj/aUqyfCkKA1HIknlABvaBqO5sRYG5HuMb3VIMC687Twhd8xhOOH8BIdnNGn5K3AcGWIsqgsJ5pUkwLEwARGI62RG6Y6lSpm902oZHMoykVKaagQSbQSSSbLc3FzN9UW2WH7HZS51I6BSZDO55KrO/l10MHk0yLCGXSFYKAQL7k7b4MzYiFBaw7wpOL+RxBPLfTRzOkaWNgzTs8AQxZokjdjv1lljLVZ5cKZYbg+neuWV6JRmRhDKSrDsQYI/XGxc1R4EL0pwIXrAhPvBK0znKXmkBOYtLFR6T1F98UqfKmUpzCNV0Xi3CMoTroVadO4aqrlwNP5gz7RCjT77jCbWWlzakkuH2SniPVAQ9I3lYMcupdMiwGraL8x3nCcwBK6OHpZmZmntcO5FGvQoZZhmVUyfw9JIYiSZBvpGodve9hiWtzJeKqmnVzMMLH57xG51LSlFYzJPN7XECYtMfpOGtw41ffuWKvjqlTdJSSxkmfnjRpYLETKlomDgQt/4D4oEYa20g3+neb3j+I6nAoK3X2gVEq5E1cs6mpQZayQQfTczFxaTfqBgImykFWcvmVrUkqIDpqprUKvQqCFgLNlhQJuWjqCMToBTws34QBpZmtRtzIHN/iRtBvuNl29tzGGVDoeeKq0ahJPtaynPl6wBPKULTMlYKifkSYm2GU4AyqH8VjeI/jURXJ/EVhTq29RglX/5ECD/AMZ6nEtOV+TbUK7odTzbqnQh+VVOomwUEn5WvtOHEhVaQRC6lmvEVGnk2OgNVZbkAAq+lQHUrAVRbYXKna5xzzBMLpUcDWew1Iho34+CxS5tqtR6pABdpIWIPcWET12wOtZd7oymQy38/unWS4s9I+ZSYo+krIC7doiOmKGCF2q2Ho16UVGyNYVzPeIK2Yp1PvEEex07zYAdLTv1neRhZBzCCvneOoVcO806gjhzuqYp010hABMBRG+tRqE7EzNrXv8AKrnuMkrCqj8NayBiW6hVgbm0gWEQfpMnDG4hpBcbBMZTc8w0KfglMGtBYDStka1yVuQYiIIFv0jCcU4inLdzqPArqdF0oqkutATorTZGJYqyGGphdJIixOqJtI9z85xil7XAASDvw8l6HMCYAWO4txJHYClTCKDvaX9z0Xraf546lGi5o7Rk/ZZDXI7REcOfwqKFyAQBHzxoysGqgOxbhNOI2W9yGSo0qasgFRtKsHPM2wnTextEACYmFiMLqEg6rjEuJhyt0s5UVp0BqYJBVWlgfiWJ5tjEHY7WwsNOWVYtYLHdWUzVPyi+qVgspXqonUAepGkqBe52viLRbXxVCx+fKQqVBCAjVAy6yoIKwFDRp5p1MQwWW7GdgCLFsNOU3CY6HHJHITDOcMSqsFSy+oam5hHc7iBB3PXpfESR2j5rOHEHslYjxD4NVAGpsNBIAPMdBNypXeOg9RJIxop1SDBTHMFYRo4LD1qJRirCCNx/m46z1xrWAgixXnAoXpcCFvfsx8LU80XrVhqSmdISSATE3i5sQAPck7YW8mYV2gRK0vE8rwtHZfK21AsohQViQBI1MCbwDH6YoH3WpuCqObI5lZPwxx2jlVdK1LzhDBAbQbwT7T098Q+kHOzBJFV9KWtMFZbiGdaoxJJIPf8AYfL2w1rAAlF7jqVTAxdVUhwIQrR/XEIU1Gu02J+h/wA9/wBTgQnFRs4lMuQ+i94UgiLyRciCd7YELefZXxM1MsKdy1Biu4Eo0so6sZYsIA2pi4jCalnJrDZS8R/A4ll3uBVZkPt5q6ZItbzEnpviouxB+ZTfajlR91DWOhkYAEGA0rpMAAXYGN/foJDYKnWy5BIWmytr1ahpAPLaZJ94I2w65IIVLAEFS8MfTLXttHfoDcGLHa+IeoaureFfC6PQRszTDNVOtVJ9K3Kg36gMSdwFixE4zRBkbrqVMfWfSbSJs0c+ST8a4FlzVqJQApBB6tRIJB2Avt3EbSd8Kc+624Zz2UgTqdNo70k4dlH1aa9TSBBW0awQCCCYgEFTfuLXxZ4DdAr1emcRTYCb8FeytGmqFSzEs06j2AOkEdvUd/pYYQ55JmNNl5ytiKld2ao4nxRTqPSXSFnUbRffYzcAE7wN46bVc1rzJKReYCecGqEVPKcPTZyQuoHmhb3nmFzc9ffGDFZer6xsEDv711cDTrNflNvpwTPN5ZKiMtQKw7E3vsZi3+TjAyo6mQ5pXpYkrG+JMw1CoKQjQ3MC24AtEbbix7dsdvCgVWZzqkOqEPa3QHUrLArKhSB89h746AndZ5p52imfPY8Qh8tJnUb9h/bBniyh+GD3Zi/Vbrw1nT93RSdTCSLkQFJ0mQpg7gXnlwqYdMLFiaDs+qYF6ZqPWovqUqoemkEk8o0kHeJXm6KQbEGaNzfKqOBDcrl5zjU9VaOZWMVBIFMNpMSYu+j8imLECBiS0WhSwnKL+HPuo6fEqNYJrI0o1MkoZJCW6KGECDJkT3AkkEGUGm9najXyTWk9c3UKqzygvLG4NxTYIhiTMDcE+wBmtKScjdRJULU/M8xK16YCqWVWTm0lgQrExpDIZn4hGCzHBourPAAD2iFz7xPkKr1qiFOekt2spZVQGCNiQoJAF4mJAEa6LuyAlYhgc3rAI/N1lpGHrCvQwIXXfsW4nT8qtRYDWH8wbSQVCwBvuDJHfCnfNCYNJVDOUvLZ5DchKmLcyiAxkGxjVcG0tABBxldmGi9HQyPgE68ebcFjeI5JixqLBVzNtgWJsO8EMBGNFKpIgrn43BZXks0SetTIMHD1yCIXvTAxCF8IwIXxVxKFayhbUNCkt7KSf0AxCE3Z8yVvSfTYAlCBHsTv9PfAhevAXGBl82Q5CpVGlpiAfhMEEDdlnprOF1flkbJlPWF0Lxn4ffMJRNBxTqUmJh+VGiINhMgruR1vHwra4AX3Vi2dEw8YIGyuYDc0U6jggmARzCZnov8At6GCcQ2JhWCwHEvBXm5NM5lXNVtOqtRi6zJOmPyiJHWCQemHMdsq1WEQeKTeDeFDMZhFYnQGUsAPUAZKgmwMAnfaT0xFVwFkppuu0NXEn1X1KJsJ2ge2lRBHdoxne8HZag1Z7L8LZlAciQ0kkTJbTubArANoi7b9EZYGaFvfihmhvBVOPeHAKNR1M1VhxcmSi+m5JuLbXgXjZtNj81ykVK3WMyFqxGXzNSoNQ1XILGDp/wCW3WAYm94tge1rTdc/qnRICu5TWty06SGSSIGknl09pv8AXC35XW4qKZLHB0aLZ8Pr1Gpio3IQ3LIFyB+wMg44FdjGPLBde0oObVaDG3kreVQMpL/6h2gHf57AxHX+GFPJbppumVTldDdF7VQtMmqAZBBkfQ/Q4rmOcCmdEl8PMBZjOeEadTMagy0qMAMFWI2HIAIPcnpffHVp9IvbSyxLudVifSbTGYD9ldo5lEUKgTSLD8Mm30IE/TFDRc4y438VmzKLwQ1ZKZqUwKtPS2qmWgmJgDTLeoSdoETIx1X8XCyriMgeW78Ux4jmuVWqU9DaWOmdWlgNi5g+li2mWMg7ja1NrdRw9lkdItMrBcZBNBF/Kzedf4zfmk3YxY9YO22GssZWlwDzlOhS6gGp1FVahIDAz+UgzcNYNbbvGLGHCSE0tfQPVNfmHoPGdDHBdE4fR1q1Ny+lKgGmkNUSmogqCpKAi8GwJveMZSXZUkkNdIi43TXh+YSonJ0AGkDYnaZE6gxBgwbE3k4nK1w7/usz2uaZcl/iOB5VQaTBKlAY7MoYao6Fdrgn3xIdDrJuH7UtKt52llk5RTptJSAKarJZ1i2kErYXm17EEAx1p280tuHcTdYjx/4XWgEr0QBTICuo+FoHMNhDEmwECAeuNlJ5I7SxPaJss94d4y2UrrWVQwFmQ7MP0MfOMMc3MqsdC7LnOGUc9+PRcrWWzahtG2tSJnYhr9DeFOElofoulRxFTDWcJaVS4d4Nqawa7IFQghVYmYJiZUbR11drScVZTIMlOxOPpOYRTGqwP2kZRaebKppjSAY/MCZnpsV/ttjTIOi5DmObBdvokGQVWkMRtaTGF1C4aIYAdVFVTFwVUhQjEqE34JRVqihgpn8wn9sCF2zhXh7JNlGnLZcOBqB8unNxG8T3wKAVxTxbwY5au6i6ySI7f+o+s4lSm/hnxxVp6KNVBWQQqktpYDYS0GVEm313wrqgDITOsO6ZeIfGnnI2Wp0jT1NoqO7SdItpAvAN5M/2qWwJhWa4TCfeDKzUa9NPz6kcQLaQSOt9vV00kT0wph7S7OJY04eOAELP1FfJcWrpQMUwWqaegD07W7K1WIttFsMrZQM265WHo9ZWDStDllzdViFJRTe6xv12lp22ERv0xlBc5dZ3wtESbnhzZT1uCusaszpUjaD3E+phaPb9ziHd6ozGM/tZz5FRZzw0rGRVZjBnlT8sXlrkAn9T7RdrXRaFQY6D8u/epuIURp0AllsCukG6wJnWWJsTsL2G2MOIwrWHrG6hasPiOt7D2688Epp8DyzeYV1XBDJqkapJVoNwRJHaOm+MrsZWbAd5xtw4LQ3o9jTbQhWMi5YBbFrgGCRIiT3gWwuq3L2ueStlJuQHMVJldYZudiDYqy3HQRfaLye/Q2xR5YQBF/FXc2RJTClVISJ6wbCwtb5/3xlLJdKo6JmFX4pUpVKVRRYBbg8vuCZNhO57Yfh21KdRpPFZntkQ7dYs8WzRvSVAh2EJbv07zjutwtOO1JPifdZ/gapu2I8Ve8DcXqIlSlR5nqHQKYAmGEMTIJ0gAkiN4wyowmxWau1jyHzbn1Wgq0URC2ZrO1WLFibbehAZ0jQIkjkcadoxRoJ+XVZyc1gOykeZ4WwcgWZlEhlHONlDKYBHtuIAMxAaHqgJbYiQvHD+GODyrQR/zoGJEmJ0kBV+E9NtumJN+Ku2owLSZWg1MCnR0aiPMKurSysGhlOmSCeqhogmBIwt1jxVS7PLnKvnPNIWaGh4hXNRT+YES7cynkkMYuLAiwXN3GvirU2gH5rcFB4rpl8rTWodDlhbVAEIT6gINusRHucQx1tNzt4BTQa3rZ2Ub+ZRSnr1O6wrTsTTZXBmDqIdysdpup3uWZnFPztfMc7H3XrM8V+80Wo1hT5uUFdTFTpi0O3KDIsIEg33xdsthKqYRpBya3XKgCDcXG4xtXG0XZvBvCa1enRzNarpgBhoMNuTefQpHwgcwAMgYzZJcYXQGJDaYbEnnzWxzCNUQrqddwpBIIkQLyRM/wAcNyEi6ytOUzZcz+0Lwu9OkKqfiU0Mty8wBEGe4m+oRuSR1AykWG2i0YrEis0Wgj154Ln3D6RLGATHtgqEAXWRmqmzNOMAKCFRYYuqK7kK2lgZwIXQ8rxphRN5tE4FCyWbq1WoVqxEqCEBINixGxiCYm02uekYApSahUo6CGVvMtpYGw+YPvgQrPEsylR9aggkAMD1IF2+uKlWXWPB2ay1HJUsxUkVH1LIDEkgkcoiASBci974z9lvit4dWxADBoObpjlaprCrVpaEdxYMB8II5viMFNPWOwvhT3Eu1VCwU3ZSp+C5/wC8BVcKp0ag4nSeVTcHvqU79Y6YkVJ7KtVohkkKjQUZmtU1w+hiiUyqGPUJJM+o0yenpA6RhWpTXO6pgy2J3Xup4fpE+gKZmOZR3tG3Tf8AliWNcbzCp8U8DWUu4jwSlTUtpI0kXkrqUnoZs4ksCZ9MRMDFn0yLFPw+MfmifRUjl/Kd0pAVNY86mWIEWIZXMc0Mp+hB6ycGKosGV09n9/RdPD4h72lzjeYWayHjFhy1FhZGrQbmABuT3EwLYZW6OabtN9p2RTxMmXC6Yv4kpMFkFGNpZrHmO/xRp695wj4KoCdx4c7rT1zW/MfRUl8VQ4ADwCZ0mQwjlsTZp6zG9tsOOABEmOfwlOrkuhrZhJM9xgvq5LM2rVpCtHwqSPUBa1742U6AbF9AknEf3ZT9kvFZTeY/XD8hShiaZEk/dbHwTSp1aZoHUr6w4hepgTr1A6twFjeOpkKqOdsslZvVnNotDw/JJSqIfKnSQDrdjCymzSdJkCNveCDhQBdKRUrFwAJU+QZDVrvo5mKa4Cqt9MEEBgRzAQwOnuLjAAXADnnyUuEMBUOX4d5i1fxFJWuxpVABzKGUkqyQx5m0xKiCRYgDFsrhcCY1UOeGkTv+VFWzy1KZdiEqUiNNMyGkFQ1zbSwk77ki8xi2UESExjHBwA0Ke0jqgdbipaJvBNjuQpm0c4NoGAPzn7rG4ZJWY8SZ5K+aFEEs0EaTY6mtJGkCyEnfqO+Ayb7c/lbsMzKy6p0uO03dplaoLKFhbquo02BYDSPLeopuDzIRacOdxVKRa4wTZV8rSCUoCa2d/MBImzRp0iAebSDJE/6dtRgVcZWnCNioXE2nTnmFtqXgHJOgLUJLgEsDUkkxJs/8IBvhoJAgrkVQHPJHFP8AiubShRdkgBVGlTywfSgv6RMCIn9hgzZWq1Gl1tRrFzZ+I1GqF2qPO9i63i0KrQFKxA7ECSScZ5JXpGUGhmVrQtP4U8ReY3lVzq1CEJAvO4aLd/4XkToZUzWK5WNwWTtMEcQsPx3I/cs1Xo0+WnVh1sJAk8k7wG+QMDtiK1MOgnZcxhiyy2ce8YKYTKgsqVUYcFmKKTQcSoTSlXJpkA7YEIzNTM/dlDf9uHIgQOexlx8RgiCcCFWSm9RGIohlSNTBSNPzKkAD54EL2cgVpF25SG0FTZtpmO19/wCmIU7Lpn2ecXpDKrl6y8rOQJAKEG0GdiTbaJIHUYVmbo5badCoW9ZT1Hmtd/0gUWGjVpJY77T07nmOqSCTF7wQqq3KQQqmrn1WQpcTbKlWgFgiqS6mwK01IgkEHVTmTaTscIYIMrrsosxAIJgTz91b8OcXVa7qQF82SB0B2J/3yxcX66ZiZxaYErPi8MWNE7eqa+J88KGWqOssN5UgHmINiQyzuRuCSN4GJZT0k2WFjpdosp4D4s2YepTJZkXnUuQWubqWsNuogW2Ezi9VoaC0aFPqgOYHgQQYP10VXxHkQcuQ4/0CygyTA9Se23L7asUpukStrAC7uMHy1WZrrMB4sLREj2mMQHRou9WpBxipw2VA5YAi5IkTPbr88ND5F1y3YVrXDKZE3nh5ry6kkgWPuPb9sSNLqjmlziKZg/svVGqJvv16z7jFXNKZQqtzdrXfee8IauJsSPbBkKs7EMJtZMPDXEWpVUcNCzDA9R02ExMG18TADrhZqmarQmdOP4W/pcZp2WoRS1RAMEEk/mE6jYGCZHW+FvbfSFyxRMS0z3L1m+HBy1RBy1UEk3Y+owoBIK67fCbap6GrdIKsKmXskaJjk8sKSqqcumUAAaCAIItzGGm9ixYfMsaXsJy3lIe5tTVfeMcLy9SmalUwZImSh9RuWmWu2xHUEbnCwx82TKVZzIypbxfiwCsiOC1hUbmJSSYRQsjUASBBkQC07YtmgZVenQk5iqOT4IlNvNanLgFfVJErbcwahZryeh2sReXNCs+oHWabc+ircYoUvvHmoh1mmxJZG0lufcFiGBGm2xkbgxizTA1WeiP6glWeBFDmqT1W9IVizHaygHYkXULv0N+8N1uutWBFJwaNeC6jl4N1AO/UGT7EHbpYR88PJJuuDGWyWcf4cTQcKJjRFgSQrhiB1ksDEdbz1wFocwhOw9TJVDubrnCBdFQFFbWmgEkkAkglg0awDDCeoJIBBJORwvZei7bmiOM8JHDn6nZT0ydQqFvxJ1E7SRF4AgRawHcneSOJmVdgAplh/heftcoafKrAAEHTP0uD+3+bbwLLyjxBXP6lVGE9cLywrtqAhVamLAqHAKMpi0pJClo1SpxCharguSTN02pNVWkJ1hm2DAEATsAdp+WBCTcP4RmalR6NAebAJY03hGAO8sVBBMQDcyMEhSASvPFOG5ikV8+m6F9ixmYjqCdrWxXMFJBWh4ZQZAFYcoG87zusGx2jaP1xkeQSvVYNmSi0He66/wCFs2auXXXzMJQknVIBESSTfSY7zjRTc4hcDGU2sqkDe6SePeCCrR1KByBtQHVbz7agYPyn5GKjDqFq6PrtBNJ+jlicu2ogPqR5L03F+abFQLgWNhBHzg4zjWy14wmm0AidvoEyoZevVTy/MSpTsCDbfaRpJ5ojfcdJjBk4LJ19HUsunPg3gy5YtUA5WUi4tDETYzquANz1A6nEQXEJeIxAc3KNFU8T6mFcINRq0ioJHxqATcj1REH2IwyhOiljuyCNRz91yw5hoD1FgHqDc+0bj9sW6sTDV1vjKoaKmIbAO4P4X1q3RQL+m1sVycU04ibMFtl6YI680hu87jt/fADCHNp1W9ux8dQvACWJIAG/Qn5RFsWbmlLc2hlkuyga7E+HuvJy1L/f+n9sWzuSfh8E64zRz3KxwLKM7sSCdIExGxIXSSSIBBP6fUWEajRYqpqMaQ+508FpK/ht0VmUvT1EkLpDKYWbKOkEAMQQJPfCDUBMFZg5wA3SugMzTqEof9xRSNBi3MjSNl/YRhhYCE5ldsHNqm2RGYrv5a+bqflmpWG5hbHTOuQxHynCgwq5q09/svnEuCVjqWvUiSNQP4mk7gbi/NU2tymJjEmWXhSMRTNg2eedV6TL00VdIbUqhW5rSqsGIBBhiTtHaJmcUNylmsbjZVc5xKPw+UwZP8Ruea8XMyR1sA0Nsk51QqMdSmGEERJmYPUSd4Fv5bAaiYTLJZgMPwpsDJDTHKJkghVWwOqykKBaCGpJBuurRqsc3VbLhHjQqqI1JdAUKulpIAEQAZUmYH16m2LCpxSq3Rurg6/gtXw3idGpBRlOtdVmuvS4Jn9BaDtM4eXSbc+K5dShUZ8wWe494V1uXy43madovdivS5uR1/bCn0XTZdLB9ItDclXbQpXwjw1ULBq4FKmsSGZZYW5QAx0gzFzYHvfFW0zq6wWrE46mW5KXaJ099Bz5Kz4sr5fNKtKVqQ6SJZA8KSIcSxB3tEwYN73qYgA9lc9nRzwJqi0fUeIWfp8Iy3oqUwUMqsC69m5RvGkkC41m9sZesqTqtNXDNcBlaOQoOK/Zo8F8pU81RFiQCZjY7b9z1F8bQ90ceeC476YBjRZHNcJrU/WjLvuD/HriRUadEstcFX8k9sTKiEAGI2nBKiE94J4krZdk0EMqBgEmPVE3Gx5R364q6XDgrtgJ0eKvxR6dEKitTJqesami0CQLwSYnYDtehzAXWiiGFwzaJhl+B1i4AoOGNiNLQoDbFiNJNz+pvcgpuV3/AIillJkAc/VdG4Pkzl8utMwSJJC7A/lFugAGwnT0xsZ2WrzuIqCrVLtubqpxniapTYF08wqSEYgTI2HbrbrB74s8gA8VfC4Z9R4MHLOsLmjCwE6QTBlSRbVGobASov3FiInGFouV2+knDqwN5TLIwsjTBWfiJiLRJj4ogwIJuB8cltoXEzHitRluIagpGlQNIYERKmdoPSSLdT+lmjca/hUjbVUuLUCQTTI1BgacGZIH13EyBG/TCgcpkLRRJacrtIXK+ODS7IFJpsBUSwsCTH6cyzPTGhrdHAre/E56RovbICoUXgD6Amdp/lgLbplKoABbhedPovWYcSdMDpirQYkpleozOWssvtFgTEXBF4tiflElUcG1mljW9rndWkiOcvq66Yj6W7YIbsua39QpDI0GB4Jh4SqHzwaYPpbVbYEbnteL/LA0lhkroYs06lAka/ldBqsp06wLKwJUsRtEekQNOkFTEiLScVaRlcR7rjGxgqmmRVSFdNJcL8LLMi+kg2Kxa9twR1lzh9VRs6hOhkKdOimoU5Yk6gNRFgCGUiYgSIMSJ3jFQxpPfx18eClxdzyViPFlU5YKxBOsBYYCTpVbgxYQexuB1vi7acnuV3vyhYnO8Xq1DvpFrLI2sLzO0D3gY0BgCylxKWEYuqr0q4FMKzlQ2rlJBFwRY/riroi6u3MNFpuF5rNNAh6t5jmN+8i5+Rke2MrmM2stdLFVWOzTPinWWy9eYdPJsoBZYgqRDEHSBBgnbCnhoW2ljKtQFobPmnmV8U5hUWm2ms1gKi2Kj/ibOff33xIxEaIo4APGaoY4jRU81xNqzqhJqWaSWViDJDBQN50jl/tCXOcTm32W8MZTaXMgDu9JVSougcsBSukFVBkby1p1knrf/l0jNmEOGicx4cezxnfXuX3IZ7Uv4isNRjXM2MTyhhqGwtLAyLwQZc2DYpTqYPyeR7vHTVaDh3EKmXI1PqpkM5K7BVJiCFJW1yDvAJ0mZsyoW2Cw1qPXbX0jv/laLL+VmFgKpaeZCWIDXnSDABF7iDEE2g4a7K8SPKfsue6m+nr5qP8A/EsnUlnpLJMhbqDP+5Yi5IubkC2FgkG5+ip3Qsxx77MlYscuxQk2Vm1DptaYvuT0xcVHTYW8VGRpFys0/wBnmaFlKGet/wCU4b1xGrCq9SP8gtN4W8LZimiU6ppstNtaHSNaap1aT1Ddrm/aIrndUsBHimBop3mVpKvEnytTS0vTYTBN6fcBouuqwBNrCwviW1CwwU1tEVxwKxviLx/W1TBpKBAVSCzMZBDGIVhBsDt1OG5i75SpaxuHd/VZI250hZTPeK9clQzuTJapE9OxPuPl1sMV6guPaK0HpVrGgUmQltLxHVFXU55TYqNov0+p/wAmWCi0Cyw1cZUrOl+nBbjh1RWC6TAYSjAA6THp9PMlrbwBBnTjO5qJKZZkv5NWmgJEMxBJMCTqWYlVkGbm0SDisEhWpOa14cl/Bc5QLrUdvLcJ5bosaTGzP0kwbQDyjbbFmEBa61Oo6YE9/ssv4szCeYoUhoLxBB5SQwuPctY3EmcWDSQnUqoYZcNQkRe2oKI6k2n2FoxYN2JVnVCRma0RuTafDZfFAYTtfqY/TriSSEMa2oMwtfcrxUqgPtEmfp7DBEhUdUFOrBG/mFM+/wDbC4Wsuv8AsmnAs0lGrqZTYWiSdxsZA2nc4qWueLFJxr2Um5csevqtjw2s2aYVKRcICUcVNMsJ3tPMSRbbmi84rlcz68LLmdaxzTmHgnfFck7L+ABI0yTYATAJu0mYBInfbEVMwfA/hVodWBNT6eyo55c0mXpM6Gpym6sNMLAlbbACI3YfXFMzSZH2snZabnRosR9oWbD1qaqAFSkCB213MxaYCj6Y20RAWKvZ0LLKuHJCcZPwrmHgsooqdmrMtO/QQxDdD02xBcAnU6Ln6BaHhfgBnUs1alB9MF/YkgaOexPpnbCyXEWW4iiyocwMc960HhTwPSR1q1gaiFZAAYf/AGVgCALDbriC1xF1GJqYfKBSbB3XS8txHRCqiIlgqryk23LRYQJmNo7jFoDQFgALtUn4/khmQ3mTAE6wdiVmwvygXPy+eM9VpcT3brTh67qJkb7cVisxw96RKVEkNMkAibm6EE7SSafYWETGN0zJ554rtseKjQ5h57/dKaqVqSDTpqMV16yGZSOaQpAgyu8kHcWvLOybGyvAeXFpvw4+KuZbLOQpK6XMKENwYBIsbm4IFrhbT0o6J1txVBUbo/a9laNGmwY0gfMpglqN+Y7wJuBdgQSDyxzXGKlxBgmRsVYOcwAuFjuqWSzNaCShBY6Yu2ubHUs8zTCgSrDoVVSMXlswmPpMLuztvPDSOfUha7gmSGYqFPMaiwZX2DAaU08kwYsDJVZuRqBvdlyJMLmV3Gk2YnX1M8hb6jkGT01maQZL77mI2GxO4uQDjQ5gI7JXLzgm4VXi2WKA1IJAWSaayYvOxJNjsB/HFHUnatsrNdNvukJzdEkxWjm0EPvMSASyySAw7b3xZmlnead1b/8AHyUtLimX0sxq0SAD8QkkX+HcxfEkxrCOpqExlKzHHa4qVNiECALq5TAmWvYj0k9Bp3BkYRUfNwt2HZlETeUk4jkfNdAql2emsqg1lrsDaIJhJg+/0hmZbc7TTc14tO+yXZX7Oa1avUo06ZVkguWOhVm43BIn8sHY7RjVTqPNoXJxVDDBoew2OyRcf8F5rLtpak5kkLCkkwY2EyJ6iR+uHNqA2NlziyNLqz4IzhOqgSRADqIBnbvfqCI3B7YrUB23TaTgbFb16qmiAKahg13k6gYAhjc6Z0HbqMKL8rIIlQGEvmVXzfCKNdAWAVupHLEbGDEmSdxIJiRgpt4pzaxYbFIPHnh9Rlw9LlNCdQsAQTJNzOqSO897iGUtYKpUqF1ybrCjKt5a1NJ0tqBbp/n+fOxImEylVn5tCigFG41e4O39sVdJK20uqYINzxnT6L7956WHSe/zOK5DCb8UM0G2wPH6rw2bHfE9UqOxrQdfVNOH5iKkNTLSNMLf+GIpgXVOk3ucGiFt/AuY8mtVpshQPp0MGkqwBHwE9GJP/ATtiHlsEHVc2mCVoPEDVadUCjRDEKC2oiCQ0CCto5pseUAR1xhFXtZiPSVspU2FpBdv3qlm+P1NVIVqLQp0q1PSZGqbldtVom+898TSMGQdtNE3qA4Qw354rD5vgdXOZ+stP0JpV6hlgulVXp6nJBhBffoLdJlmBct8ueVtKXh2llaYOVLLWUEmoQjVHIAbT1alIPpVehknrFScshasKxgeOsEtPipHyFKjDVoClQj+YquajteJBNRyt+UC5U3bEFo+XzWl1bUgxe0HQeHeqXEcpXSiPuorXYuG8l00rM6eY+Zp2N59C+8rFgWqrh1hD7D6+pCT8G+0CtROiuusAmSyyR06QZtHXbF2hw0uFnqloMOEFdF4D4go5oDy2gjoYU3iSI3+W569Bi7arSSCL86JLqTmiQbK6+YnSAV0nmHUmdxzRIBvsZA6TZZEjKNN/ZRYXOqir5Ray6WG/wAVjO8GRflIsZ6/qrKaro3905lQ0SHBZjifC/JPl1NNSmwsZ0oxPQEAhK8Ety8rSZA3xlf2TA554Lr064qt6xvzc+Y9Qs/xjgeqoKqVgNbQsKZLDcQB6hIBHS/QTizKggg7ap1N78uQjTyhPfB/D3zVTU+iRB0yQ7Lt/wCItHX6Yjqz/b5LmVK7mdnZdVz+RQGnVFMl1IBVQtwbGZ6KW1TM2Pc41VKbYBi4XPbUdBE2KrZugrnzORaiNZlUMdAHoMG4Jkx0t1wio5tRsO1Bspbm02Xutmwq0qjsFVhMyeUkSOk7SLi04HWDST+ylozTARS4oxZVpq22tybgLzBb+7bf8T2xDcS7+wePcFD6YBgr3n+BZetR8t00rrNTlYqQxmWkGZMnGoBhbdS2rUY6Qe5YSr9nVShNSkykMnMAzAKWInSAByKsmZJJAwqpScGTqt7Mcxxh3GefqjLcDmo7O63NkAuRqcwTFrtsV+EzvIx5SBBI8004kAdgHx+gW04DkcsER6YXzIgPFxAjSDuF3t743UXUy3WCudXdVmHaJvWiTBUTvab9J77Ya831WYaKlnkppUSo7gtpZVB7WLR+g/8AWKvIZBJV2ybQsn4r8HDPVaGYoVUovSZi3KCGmOgEsxiNRO3S+JbUa9pBKggtKz3FMqVzDrUIiyOQGUTFiIBi0gG3pFsQ9ziADwhOaBsqNPKeYxJ1TYkSVGoEg6dMzcrJMgBhtAGKBskHRNFYssAps54foHUG1OCpBln0qIVQVAsLXmBPvJAs5haZVRiHuBHHwWIzuTNFXy+lmQB3R9Sn0lidUSNJVGMbyfezCA52bdJaS1sJPlcprDEU1CnlL35Cx5WN4Amx2tO+xcAlB8GyprVgaHQSDEGJB6j+2FuZexXVoYgZMtRoI+itCekAdP8AAMIjjK6YLo7MAc9ys0mCqepHYRPtbp74gorhnUHONNLLo32e5FGNRnYJU0mFIgq0j03NhtMexGM4aTUmdAuE8gM0U+d4omqGdZLuukNBsIDfCFQdGkwSTbfDGvimMo473vxCc3CuIz907fuVKOPU8xUIBTU0aCXZysAEAEkMDuQY3nvGBt26QZsh9BzHX9kZzgjpNOkVSJcgsV8xmJNRnA//AJhjpA6BTG+HVA4mxVsHWZTJzNkHfceCV0MsaFN8w7oAB6EYFFdmKRadI2O8dDIBGKBrhJWurXpuApkHvJTjgtaaNOsHV3qCoQ1xJUkKmoRomTO09OuGt7IHE8ws2IdTfUyD5RH7lU+E08wzlswCiwb6ArTzQU0LrsSRubHcnECZ7Q57lbEjDin/AEjfnVIPFXBTXzaBWHmMqpUFlGrmLSJuQugmDaV36MDsphZHYeaXW8wsjRaplqxCk2JFpEgWnuCB16YHtbUCS0up32K7P4U4yM1SAF2G8ze9yY6idve3bCKdzlcJKtUEdoGy0BGjlIUlrBSRNulwBOw3jbbcWAyNy5dee5LnMZlfM7QptS8t1DhrsCN9U+qb2jr7XxSq3LTDePmrU3O6zMDEJBmeDMldBT9J38yHaVBjWCBpAEhWBsTEbYy1WToujTxDX0yH6j6eX5W34LlDTpKhRVKoqggQAAIGkdBAFumNNMOIgj6rm1HAumVcdyq6mBbckLc/QHe2GS5ozG6pYmAstn0qGoi0Ki0WYwCyqA0EwGSCL7akiZ72HOLmOqDKIn6en5C0hmVp7lnctncxkW05kfe6aVCQ5BLKSL8x7Swg9YFtsSKoDoI+iaGB4sYWlyfiNGpUTTIVyIZCYA1XA1FY0jaYsMNFYBrchgpRomSTdMchwym1/Md3Qk6ZjeRp0nZQZj5DfFm4ZjpM3HOiS5zgRK9ZDjtOu/lqRcnUDMgD9gZH+HFqeLDn5FDmRcJN4moVaDpVpsGy4qJqQA6wSwnadShZJ2gDrfDH0hqNFqoPa8Frh2o1TBeF0Kt8vUdNQk6HMA9yLj6Yz1KVN5/pmJSnOqCz1a4Ild6f44UP0BG47kXj/LDF8Myo4dtKc4apbxIKahpPTIYKaikyQCOihTeYMfLaZxFYMaYcmskiQV74Zm3XykfmLhtT8oG50xa6xbcbDvOE0amgjVTUbqeCk4rwNc0QZak6LpBCwSejAk2AbYi+/tG0dqySHZQsTxrhmg1ELaWgjUhjYbA9JXoSfSR861AQRHgU6m8am6pjg6jmOYqat58zpN/pHSJiZxc0oGo9Ew4hzhZo8lheLZ0JWXS4dAShHMbFQCT8RbmvfpHfDWiAkVXSZK+tn/JpvToKhplYfkDBiBJnUDJAkx0GKsc/dDmUxokGZr1aplzqIGmTG24kjfeZ3w1xA1WjD0nOByjzX2nl1i4JPtP9MLLzNl0KeFphoDhJ+vsr9LMqhDGDGwm/+HCCwu7K1Y0sNLMXeAT/AITx6vTpPUo0gIMqWZmGmfTAYRp1Ei3xNeLYZ1QEAlecNTcBaLwzmxnaUNTVavNqVTZ72YLfoQuk2sT8xzKdNmUc3V2ve7tTCa5PK0UYVdKq+roIAloFgAocQqxFrkdMWaKcZmm/BXbVq3BJg2So0WOYzFOo5hDUNNGdobU4ghwRpBkW6yR8NlRBO8LosOWmxzWxOpidPyr/AJVKsGy5VD59P8UUmBAZWgaF2UrpLTN9O1sOYBm7O4ukYgONPM42BtIgkG/11+iW8OylfL0yuVbzKcgrADK87EqX1BtQU20gAkkmBih6wGBcK2fDuaOsEfzsrPEn4m5FLKolEmVeqVVZ6JoJLEyh0wFkQAIIs0Rq5c6s4T2NPNWeA5KnSR1Nf8eqCnmqrlVYkgIt2l1Ksd9R1yYEjC8rDp9FpLqzgC+4F47vZZLi3hOqVJZDIXWXLEiLaosJIgz6vdrAmWEhWxDqNSCD6XVf7Ps69LNfdzM1JAExLRyrcXDbQe4O8YKrJh3n4LIx0S1djoBCpCvp9UFfMAMwRfTtYrIbphDXCCQ6D4/ypc0zortJARKyWAMbk94URO2m1rkYglpGbNJHPBVuDEKHLtrVhSpa3U6WKmPfY9bm37nCg41JytuFb5YkpllVzBpoQw6B1Mah9bi0QRHWxtizW4jJIN1RxbOiamsIAgkEdP541mpAA1Sw28rPVKDUsvqDAmS71WnkXUSAJ5oAtpEf1wOouFKQL8eAnvWkPDn/AI4lZnxN4jy2UdEqNmG131oqhB0PtPtc4y9Q5923H0v4LVRpufwCWHI0KzGrkKq1SgIdeYEKbxpPSQNrW2xZ8sEHQq0Ob84Vjw7WzJVnqFqSKWGk2JW6xPUEgX97G2LMAF2nxSn3sQtxT41l9dFKVLXyE8i3prygT2Bn5xjf11J2WGz9NFhcxwJkq9QpsWcuNNMTpMmb9Y3BsN+/tJikxxc5z7N4flQTpGqMtQp09TUyoJgkW26EgXOxxalSZTGZpUnMbFWcjVdlLMAJNoNiOhuN8OpF5kkeCq4DRciy3ERXztYI1YNSZpYsAE5iIWextt0PTHLr0n5gSdSum0BrBKc8DrU2KVGZtERCalcyTDETIEk7WJIubyvD/P29AqVx2YatM9VqINPMVAiqB5LqbkACJG5aeg3nG50tOV58Fj1EhQ1+GUKiMEhqoBcMTfUQJLAbEiAesH3wU8pGTfvQCQsFxXO0aZpNUp85jTAZgqkEBT7lTERJ5o2xdoDW6LbSbUqAta6w4rMcY4HTFUoAVUwwK7AHl1CTNjAMBo2F2GNBMXCySXfMbpJmMiuWaoGeo4LBGVCADqBMM0m50/UYlpLxIslmGFV85kvLDFkK6SrFS8yr2mwEw0XH5xixYYWuhjAHS8WVQ54dl/8ArhfVFdM9IU9gPJfOJCNMxbeMRQ1Kp0w2KbZG61vhfiIal5aKC7fh7gTrUpF7bMT9MOcIsFwQQV78A8RZK1RNMmA2i+6GYIW5G9vbCK3yWTaOUmCtr4g4VTzCymunqRqibqU1qSRYQKcgN9BvhWHuI4c/wnl+SQbzb2PilvCc0nEQquQuapEJmU1WqBTp8xBcNEXgdYPQ4e+gHvBA8U2hin0WOI0Pod/NMM9FOk4pNLU6gpuwDKUQmRpMAn1XYT17SFlha2WnuTcNU6ysDUvqQNZMKlwDhrtmA9IOaQEkldCt6WCrBBlSH53Lc146mWCHQDKvia39KKhvtzt4KajmxSzJNQGo0E0iFsgA0qogspIkCYE/M2A/M5LDZoANIEa31UfEKmZIQBKtby2LanpMgJmVCMSQaZkzO0GDcSPdECVLHU2y7QERAIKl8Q56pSoKGy5zNcwyinTqMgaI1sdp1SQAF6bEzi7HsGpHP3WCpEnLz7Lla5ivQzC5iorrUWoKkuhWSDNpAkfLDZa7S6QDDpK/RHDM+woll8tk52XmGxIdBpsBAO/+HCxzwx0DcrS8NJH0TGhVVAWemqrBiGHQTsOgvHa+IJ/9ba2Ko4DikNXxAtKrNM00tBEgs2noW3KibfM4RTqPaAQI9eQmljTY3UeUzVaqgen5wV3CnTS5ZLROst6BNzHTCQK7zYdniqOcAYWzp0mMFCAYEyNvpa+Og1jiRkKUXcVnvtKpVWy6pTcqGqDWBu6i8T0W0k+3XF8SCAnYNzA+XBZzhdWo1LS2ioriWUXVp3vBKnVIn5744L3Gg7Tsn0XRqCm8yyxHFIMvwGvlaq1spZagAIPKNiSATYjUCBBMid+uo1m1GwT4FXY5hYWPH8rSZINn6bK9M0nRjqCkzIgkwYhSwEmIntiA10Sy/h7LPWDKToDpHPqr/AuJrRFKkRFSmX1qSNVSTYgTJJtbYAX2xqo1mgNgXGqzVKWpmxVyo+fqVasIaSkAqhglhFwpkBTa8nck9cTVNdzzlETskgtA8FmftAXN0Pu9UuBUhxqWTAsYYn1QI3ESW36ObSqNH9S663RVRj3OpkCDx/HBZPjfHK9ZxVaoSyEFEvoXTtpE8rbXmTi2YxEr0VLo+jQpEMFzMkjX6/ZP+EZilWXUtH/uAVqx31Br7GNQ31bEWGMOId1TAAb+681VpObULXGwiFdyb6VLKp0QqQNQYQ0FdtIEwNMyINsZocAZ13SzBNtNlpvCzofOpLTl0VWDMdUWsskkqAwJAsIM98bsES5pa4SeKyYgAEOWgSnUlWAQlgFdgL22M9V9Q26jGlofZwjgVnMaLKeJsoKTljT0U5ADKABexvcg8zWjv88Oe0kQNlZru9YjxNT/ANOoFPYlVEidLAy8aBAbm7YY9oygoa7W6wOazgqCoC0ebV80EDqrVpm4MEVJGJDsoiFAYX3VLMVgNQaozal0wV0kXVh1NtSj6dsTmnRQxoDocVEMohvr/bCuscNl224Ki4ZusWsxxV9FXzAhGBCMCF9wIXzAhGBCMCEYEIwIRgQjAhGBCMCEYEIwIRgQjAhGBCMCEYEIwIRgQvuBC+YEIwIRgQjAhGBCMCF9wIRgQjAhGBCMCEYEIwIRgQjAhGBCMCEYEIwIRgQjAhGBCMCEYEL5gQttlvBtNlWrqqeSTTbXqX/T8kvVf0201AF/a5vjaMM0idvxF/VeaqdM1WuNOBnuIg/Nnho13bf10XpvB1IKauqr5AJbXK/6f3fzFf09anL+2+D4ZsTt+In7oHTNYu6qBn0i/wA3WZSNf8b+uijz/g5KaVKsv5SisyuWW6hFOXb038xyR79IxDsMACdr/t5q1DpmpUe2nAzHKCIOsnrBr/aBP3lLeG8BR6uTpsXHnq5qbAqVqVFgSLWQbzecLZRBLQd/crZiMe9lKu9sHIRHfLWm9+/aEzy/hOgXlnqCk5U0W1KC6/d2qufQYAYIJi0kQThgw7Jvpt5SsVTpeuGQ0DMJzCCYPWBjRruJOt9ZhLs/wnL06QqDzKnmGoKfluGC6EBJYmmpeWNwAsKJv1W6mwNnjMfT6LZRxmJqVCww3LlmQQTmJ07Riwtd0ngmtLwbQ86urViy06hUBWhlAp1n/EJpwDNMXAPxW2w0YZmYidD+DrbuWF3TOI6mm4MgubNxYnMwdntf+x1I2UHDvCtGvo8uoZavo0hw2qkopeYyOaay6+YTBUWBsdMmG4drog7+lp270yv0tXoZusbYMmYiHEuygjMbHLGusXvb4PB6NSFSm7sfuy1GSVkVHClBtemwLAe6m+I+HBbI4eqk9MPbVyPAAzkA3u0TP/6ECe46L1xTwatIvBqELl3dZABNRKiowiLodQYdSGW+Jfhg2fD1BhRhumn1Q2QAS8A9zXNLhvraD3g2VbK+HaTPRonzvMqU6dU1BpKQy6ioWJmOUHVdrQMVFFpIbeSJ551TavSVZjH1hlytcWgXmQYkmdNyIs28qXI+FqeYomrRNRSadRqdNyrEsjosago1Bw0CwhpEmMS2g17Zbw+3PmqVulquHrClVgw4SRIs4E6SYLYk3PZ4JV4p4MMrUp0wxYmkrPJBAYyGAgekERhVamKZA7lv6NxpxdN1QiBmIHhaJ77pNhK6KMCEYEIwIRgQjAhGBCMCEYEIwIRgQjAhGBCMCEYEIwIRgQjAhGBCMCFOudqBdAqOFgrp1GIYgsImIJAJHUgYtndESkmhSLsxaJmZgaiwPiBYIOeq6dHmPogLp1HTAMgRMRqvHe+DO6IlHw9LNnyiZmYEzETPhbwX05+qV0mrUKwq6dbRCklRE7KSSB0k4M7oiUDD0g7MGCb3ganXz34qccczMR94rxMx5r7kyTvvN/ni3Wv4nzSvgcLM9U3/AOR4cOFlBSz9VdGmrUXy50Q7DRO+m/LMmY3xUPcIvomuw9F2bMwHNrYXjSeMbKRuL5g65r1jr9f4jc1o5r81rX6YnrH8VQYPDiP6bbaWFt7cL3XmnxOsrM61qoZjqZg7AkwRJMyTDMJ9z3wCo4GZUuwtBzQ0sBAsBAsOQPJD8TrFg5rVS6nUGLtIJABIMyDCqJ9h2wdY6ZlAwtANLAwQdRAgi5+5PmvlLiVZW1LVqK0BdQdgYEQJnYECB7DECo4GQVLsLRcMrmAiZiBqdT4lFDiVZPRVqLfVyuwuYk2O8qt/9o7YBUcNCh+Fov8AnYDtcA2vb1PmV9PE62kJ51XSDqC62gGZkCYmbz3xPWOiJUfCUM2bIJ0mBppHlZfX4rXLazXqlrDUajE8p1LeZswDDsb4OsfMygYTDtblFMRwgbiD5ix7rKDMZh3ILuzkCAWJMDtfpipcTqm06TKYhgA8BCjxCujAhGBCMCEYEIwIRgQjAhGBCMCEYEIwIRgQjAhGBCMCEYEIwIRgQjAhGBCMCEYEIwIRgQjAhGBCMCEYEIwIRgQjAhGBCMCEYEIwIRgQv//Z"/>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7828" name="Picture 4" descr="http://www.livechennai.com/images/WP_LORD_VISHNU_2012_02.jpg"/>
          <p:cNvPicPr>
            <a:picLocks noChangeAspect="1" noChangeArrowheads="1"/>
          </p:cNvPicPr>
          <p:nvPr/>
        </p:nvPicPr>
        <p:blipFill>
          <a:blip r:embed="rId3" cstate="print"/>
          <a:srcRect t="13933" b="14078"/>
          <a:stretch>
            <a:fillRect/>
          </a:stretch>
        </p:blipFill>
        <p:spPr bwMode="auto">
          <a:xfrm>
            <a:off x="0" y="0"/>
            <a:ext cx="9138418" cy="5143500"/>
          </a:xfrm>
          <a:prstGeom prst="rect">
            <a:avLst/>
          </a:prstGeom>
          <a:noFill/>
        </p:spPr>
      </p:pic>
      <p:sp>
        <p:nvSpPr>
          <p:cNvPr id="5" name="TextBox 4"/>
          <p:cNvSpPr txBox="1"/>
          <p:nvPr/>
        </p:nvSpPr>
        <p:spPr>
          <a:xfrm>
            <a:off x="0" y="0"/>
            <a:ext cx="2590800" cy="230832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3600" smtClean="0"/>
              <a:t>Some Ekadasis are very special...</a:t>
            </a:r>
            <a:endParaRPr lang="en-US" sz="3600"/>
          </a:p>
        </p:txBody>
      </p:sp>
      <p:sp>
        <p:nvSpPr>
          <p:cNvPr id="6" name="TextBox 5"/>
          <p:cNvSpPr txBox="1"/>
          <p:nvPr/>
        </p:nvSpPr>
        <p:spPr>
          <a:xfrm>
            <a:off x="6553200" y="3943171"/>
            <a:ext cx="2590800" cy="12003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3600" smtClean="0"/>
              <a:t>VAIKUNTHA EKADASI</a:t>
            </a:r>
            <a:endParaRPr lang="en-US" sz="360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DEA2DD1-57DE-4409-A60F-353EEE0EA317}" type="slidenum">
              <a:rPr lang="en-US" smtClean="0"/>
              <a:pPr>
                <a:defRPr/>
              </a:pPr>
              <a:t>36</a:t>
            </a:fld>
            <a:endParaRPr lang="en-US"/>
          </a:p>
        </p:txBody>
      </p:sp>
      <p:pic>
        <p:nvPicPr>
          <p:cNvPr id="60422" name="Picture 6" descr="http://andhrasite.com/wp-content/uploads/2015/01/dev11.jpg"/>
          <p:cNvPicPr>
            <a:picLocks noChangeAspect="1" noChangeArrowheads="1"/>
          </p:cNvPicPr>
          <p:nvPr/>
        </p:nvPicPr>
        <p:blipFill>
          <a:blip r:embed="rId3" cstate="print"/>
          <a:srcRect t="17407"/>
          <a:stretch>
            <a:fillRect/>
          </a:stretch>
        </p:blipFill>
        <p:spPr bwMode="auto">
          <a:xfrm>
            <a:off x="-1" y="0"/>
            <a:ext cx="9144001" cy="5143500"/>
          </a:xfrm>
          <a:prstGeom prst="rect">
            <a:avLst/>
          </a:prstGeom>
          <a:noFill/>
        </p:spPr>
      </p:pic>
      <p:sp>
        <p:nvSpPr>
          <p:cNvPr id="4" name="TextBox 3"/>
          <p:cNvSpPr txBox="1"/>
          <p:nvPr/>
        </p:nvSpPr>
        <p:spPr>
          <a:xfrm>
            <a:off x="6553200" y="3943171"/>
            <a:ext cx="2590800" cy="12003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3600" smtClean="0"/>
              <a:t>BHISHMA EKADASI</a:t>
            </a:r>
            <a:endParaRPr lang="en-US" sz="360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37</a:t>
            </a:fld>
            <a:endParaRPr lang="en-US"/>
          </a:p>
        </p:txBody>
      </p:sp>
      <p:pic>
        <p:nvPicPr>
          <p:cNvPr id="78850" name="Picture 2" descr="https://upload.wikimedia.org/wikipedia/commons/a/af/Bhagavata_Gita_Bishnupur_Arnab_Dutta_2011.JPG"/>
          <p:cNvPicPr>
            <a:picLocks noChangeAspect="1" noChangeArrowheads="1"/>
          </p:cNvPicPr>
          <p:nvPr/>
        </p:nvPicPr>
        <p:blipFill>
          <a:blip r:embed="rId3" cstate="print"/>
          <a:srcRect/>
          <a:stretch>
            <a:fillRect/>
          </a:stretch>
        </p:blipFill>
        <p:spPr bwMode="auto">
          <a:xfrm>
            <a:off x="0" y="0"/>
            <a:ext cx="9143999" cy="5143500"/>
          </a:xfrm>
          <a:prstGeom prst="rect">
            <a:avLst/>
          </a:prstGeom>
          <a:noFill/>
        </p:spPr>
      </p:pic>
      <p:sp>
        <p:nvSpPr>
          <p:cNvPr id="4" name="TextBox 3"/>
          <p:cNvSpPr txBox="1"/>
          <p:nvPr/>
        </p:nvSpPr>
        <p:spPr>
          <a:xfrm>
            <a:off x="6553200" y="3943171"/>
            <a:ext cx="2590800" cy="12003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3600" smtClean="0"/>
              <a:t>MOKSHADA EKADASI</a:t>
            </a:r>
            <a:endParaRPr lang="en-US" sz="360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38</a:t>
            </a:fld>
            <a:endParaRPr lang="en-US"/>
          </a:p>
        </p:txBody>
      </p:sp>
      <p:pic>
        <p:nvPicPr>
          <p:cNvPr id="80898" name="Picture 2" descr="http://i.ytimg.com/vi/9JHI_tPfF7A/maxresdefault.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pic>
        <p:nvPicPr>
          <p:cNvPr id="55298" name="Picture 2" descr="https://s-media-cache-ak0.pinimg.com/736x/f2/80/3d/f2803dbb9fb71ff57f20f662c9898593.jpg"/>
          <p:cNvPicPr>
            <a:picLocks noChangeAspect="1" noChangeArrowheads="1"/>
          </p:cNvPicPr>
          <p:nvPr/>
        </p:nvPicPr>
        <p:blipFill>
          <a:blip r:embed="rId4" cstate="print"/>
          <a:srcRect/>
          <a:stretch>
            <a:fillRect/>
          </a:stretch>
        </p:blipFill>
        <p:spPr bwMode="auto">
          <a:xfrm>
            <a:off x="4648200" y="1991553"/>
            <a:ext cx="4495800" cy="3151947"/>
          </a:xfrm>
          <a:prstGeom prst="rect">
            <a:avLst/>
          </a:prstGeom>
          <a:noFill/>
          <a:effectLst>
            <a:softEdge rad="635000"/>
          </a:effec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39</a:t>
            </a:fld>
            <a:endParaRPr lang="en-US"/>
          </a:p>
        </p:txBody>
      </p:sp>
      <p:pic>
        <p:nvPicPr>
          <p:cNvPr id="80898" name="Picture 2" descr="http://cravecookclick.com/wp-content/uploads/2014/07/ashadi.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4" name="TextBox 3"/>
          <p:cNvSpPr txBox="1"/>
          <p:nvPr/>
        </p:nvSpPr>
        <p:spPr>
          <a:xfrm>
            <a:off x="6553200" y="3943171"/>
            <a:ext cx="2590800" cy="12003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3600" smtClean="0"/>
              <a:t>ASHADA EKADASI</a:t>
            </a:r>
            <a:endParaRPr lang="en-US" sz="360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cache.desktopnexus.com/thumbseg/168/168057-bigthumbnail.jpg"/>
          <p:cNvPicPr>
            <a:picLocks noChangeAspect="1" noChangeArrowheads="1"/>
          </p:cNvPicPr>
          <p:nvPr/>
        </p:nvPicPr>
        <p:blipFill>
          <a:blip r:embed="rId3" cstate="print"/>
          <a:srcRect/>
          <a:stretch>
            <a:fillRect/>
          </a:stretch>
        </p:blipFill>
        <p:spPr bwMode="auto">
          <a:xfrm>
            <a:off x="0" y="-7621"/>
            <a:ext cx="9144000" cy="5151122"/>
          </a:xfrm>
          <a:prstGeom prst="rect">
            <a:avLst/>
          </a:prstGeom>
          <a:noFill/>
        </p:spPr>
      </p:pic>
      <p:sp>
        <p:nvSpPr>
          <p:cNvPr id="6146" name="Slide Number Placeholder 2"/>
          <p:cNvSpPr>
            <a:spLocks noGrp="1"/>
          </p:cNvSpPr>
          <p:nvPr>
            <p:ph type="sldNum" sz="quarter" idx="4294967295"/>
          </p:nvPr>
        </p:nvSpPr>
        <p:spPr bwMode="auto">
          <a:xfrm>
            <a:off x="6553200" y="4903788"/>
            <a:ext cx="2133600" cy="182562"/>
          </a:xfrm>
          <a:prstGeom prst="rect">
            <a:avLst/>
          </a:prstGeom>
          <a:noFill/>
          <a:ln>
            <a:miter lim="800000"/>
            <a:headEnd/>
            <a:tailEnd/>
          </a:ln>
        </p:spPr>
        <p:txBody>
          <a:bodyPr/>
          <a:lstStyle/>
          <a:p>
            <a:fld id="{823ED2A1-A06E-4B3D-AF1C-267A44CA5D83}" type="slidenum">
              <a:rPr lang="en-US" smtClean="0">
                <a:latin typeface="Arial" charset="0"/>
                <a:ea typeface="MS PGothic" pitchFamily="34" charset="-128"/>
              </a:rPr>
              <a:pPr/>
              <a:t>4</a:t>
            </a:fld>
            <a:endParaRPr lang="en-US" smtClean="0">
              <a:latin typeface="Arial" charset="0"/>
              <a:ea typeface="MS PGothic" pitchFamily="34" charset="-128"/>
            </a:endParaRPr>
          </a:p>
        </p:txBody>
      </p:sp>
      <p:sp>
        <p:nvSpPr>
          <p:cNvPr id="6147" name="Rectangle 1"/>
          <p:cNvSpPr>
            <a:spLocks noChangeArrowheads="1"/>
          </p:cNvSpPr>
          <p:nvPr/>
        </p:nvSpPr>
        <p:spPr bwMode="auto">
          <a:xfrm>
            <a:off x="3124200" y="870133"/>
            <a:ext cx="4267200" cy="3277820"/>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nchor="ctr">
            <a:spAutoFit/>
          </a:bodyPr>
          <a:lstStyle/>
          <a:p>
            <a:pPr eaLnBrk="0" hangingPunct="0">
              <a:tabLst>
                <a:tab pos="457200" algn="l"/>
              </a:tabLst>
            </a:pPr>
            <a:r>
              <a:rPr lang="fi-FI" sz="1800">
                <a:solidFill>
                  <a:schemeClr val="bg1"/>
                </a:solidFill>
              </a:rPr>
              <a:t>Jaya Rādha Mādhava </a:t>
            </a:r>
          </a:p>
          <a:p>
            <a:pPr eaLnBrk="0" hangingPunct="0">
              <a:tabLst>
                <a:tab pos="457200" algn="l"/>
              </a:tabLst>
            </a:pPr>
            <a:r>
              <a:rPr lang="fi-FI" sz="1800">
                <a:solidFill>
                  <a:schemeClr val="bg1"/>
                </a:solidFill>
              </a:rPr>
              <a:t>	Jaya Kunja Vihārī</a:t>
            </a:r>
          </a:p>
          <a:p>
            <a:pPr eaLnBrk="0" hangingPunct="0">
              <a:tabLst>
                <a:tab pos="457200" algn="l"/>
              </a:tabLst>
            </a:pPr>
            <a:endParaRPr lang="en-US" sz="800">
              <a:solidFill>
                <a:schemeClr val="bg1"/>
              </a:solidFill>
            </a:endParaRPr>
          </a:p>
          <a:p>
            <a:pPr eaLnBrk="0" hangingPunct="0">
              <a:tabLst>
                <a:tab pos="457200" algn="l"/>
              </a:tabLst>
            </a:pPr>
            <a:r>
              <a:rPr lang="fi-FI" sz="1800">
                <a:solidFill>
                  <a:schemeClr val="bg1"/>
                </a:solidFill>
              </a:rPr>
              <a:t>Jaya Gopī Jana Vallabha </a:t>
            </a:r>
          </a:p>
          <a:p>
            <a:pPr eaLnBrk="0" hangingPunct="0">
              <a:tabLst>
                <a:tab pos="457200" algn="l"/>
              </a:tabLst>
            </a:pPr>
            <a:r>
              <a:rPr lang="fi-FI" sz="1800">
                <a:solidFill>
                  <a:schemeClr val="bg1"/>
                </a:solidFill>
              </a:rPr>
              <a:t>	Jaya Giri Vara Dhārī 	... (Jaya)</a:t>
            </a:r>
            <a:endParaRPr lang="en-US" sz="800">
              <a:solidFill>
                <a:schemeClr val="bg1"/>
              </a:solidFill>
            </a:endParaRPr>
          </a:p>
          <a:p>
            <a:pPr eaLnBrk="0" hangingPunct="0">
              <a:tabLst>
                <a:tab pos="457200" algn="l"/>
              </a:tabLst>
            </a:pPr>
            <a:endParaRPr lang="fi-FI" sz="1100">
              <a:solidFill>
                <a:schemeClr val="bg1"/>
              </a:solidFill>
            </a:endParaRPr>
          </a:p>
          <a:p>
            <a:pPr eaLnBrk="0" hangingPunct="0">
              <a:tabLst>
                <a:tab pos="457200" algn="l"/>
              </a:tabLst>
            </a:pPr>
            <a:r>
              <a:rPr lang="fi-FI" sz="1800">
                <a:solidFill>
                  <a:schemeClr val="bg1"/>
                </a:solidFill>
              </a:rPr>
              <a:t>Yaśodā Nandana Vraja Jana Ranjana</a:t>
            </a:r>
            <a:endParaRPr lang="en-US" sz="800">
              <a:solidFill>
                <a:schemeClr val="bg1"/>
              </a:solidFill>
            </a:endParaRPr>
          </a:p>
          <a:p>
            <a:pPr eaLnBrk="0" hangingPunct="0">
              <a:tabLst>
                <a:tab pos="457200" algn="l"/>
              </a:tabLst>
            </a:pPr>
            <a:r>
              <a:rPr lang="fi-FI" sz="1800">
                <a:solidFill>
                  <a:schemeClr val="bg1"/>
                </a:solidFill>
              </a:rPr>
              <a:t>Yamunā tīra Vana Cāri          ... (Jaya)</a:t>
            </a:r>
          </a:p>
          <a:p>
            <a:pPr eaLnBrk="0" hangingPunct="0">
              <a:tabLst>
                <a:tab pos="457200" algn="l"/>
              </a:tabLst>
            </a:pPr>
            <a:endParaRPr lang="en-US" sz="800">
              <a:solidFill>
                <a:schemeClr val="bg1"/>
              </a:solidFill>
            </a:endParaRPr>
          </a:p>
          <a:p>
            <a:pPr eaLnBrk="0" hangingPunct="0">
              <a:tabLst>
                <a:tab pos="457200" algn="l"/>
              </a:tabLst>
            </a:pPr>
            <a:r>
              <a:rPr lang="sv-SE" sz="1800">
                <a:solidFill>
                  <a:schemeClr val="bg1"/>
                </a:solidFill>
              </a:rPr>
              <a:t>[ Hare Krishna Hare Krishna </a:t>
            </a:r>
          </a:p>
          <a:p>
            <a:pPr eaLnBrk="0" hangingPunct="0">
              <a:tabLst>
                <a:tab pos="457200" algn="l"/>
              </a:tabLst>
            </a:pPr>
            <a:r>
              <a:rPr lang="sv-SE" sz="1800">
                <a:solidFill>
                  <a:schemeClr val="bg1"/>
                </a:solidFill>
              </a:rPr>
              <a:t>  Krishna Krishna Hare Hare</a:t>
            </a:r>
            <a:endParaRPr lang="en-US" sz="800">
              <a:solidFill>
                <a:schemeClr val="bg1"/>
              </a:solidFill>
            </a:endParaRPr>
          </a:p>
          <a:p>
            <a:pPr eaLnBrk="0" hangingPunct="0">
              <a:tabLst>
                <a:tab pos="457200" algn="l"/>
              </a:tabLst>
            </a:pPr>
            <a:r>
              <a:rPr lang="sv-SE" sz="1800">
                <a:solidFill>
                  <a:schemeClr val="bg1"/>
                </a:solidFill>
              </a:rPr>
              <a:t>  Hare Rāma Hare Rāma </a:t>
            </a:r>
          </a:p>
          <a:p>
            <a:pPr eaLnBrk="0" hangingPunct="0">
              <a:tabLst>
                <a:tab pos="457200" algn="l"/>
              </a:tabLst>
            </a:pPr>
            <a:r>
              <a:rPr lang="sv-SE" sz="1800">
                <a:solidFill>
                  <a:schemeClr val="bg1"/>
                </a:solidFill>
              </a:rPr>
              <a:t>  Rāma Rāma Hare Hare ]</a:t>
            </a:r>
            <a:endParaRPr lang="sv-SE" sz="2400">
              <a:solidFill>
                <a:schemeClr val="bg1"/>
              </a:solidFill>
            </a:endParaRPr>
          </a:p>
        </p:txBody>
      </p:sp>
      <p:pic>
        <p:nvPicPr>
          <p:cNvPr id="7" name="Picture 4" descr="http://www.stephen-knapp.com/1352RadhaKrishnainswing.jpg"/>
          <p:cNvPicPr>
            <a:picLocks noChangeAspect="1" noChangeArrowheads="1"/>
          </p:cNvPicPr>
          <p:nvPr/>
        </p:nvPicPr>
        <p:blipFill>
          <a:blip r:embed="rId4" cstate="print"/>
          <a:srcRect l="11111" r="12963"/>
          <a:stretch>
            <a:fillRect/>
          </a:stretch>
        </p:blipFill>
        <p:spPr bwMode="auto">
          <a:xfrm>
            <a:off x="0" y="226237"/>
            <a:ext cx="3581400" cy="3183713"/>
          </a:xfrm>
          <a:prstGeom prst="rect">
            <a:avLst/>
          </a:prstGeom>
          <a:noFill/>
          <a:effectLst>
            <a:softEdge rad="635000"/>
          </a:effec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40</a:t>
            </a:fld>
            <a:endParaRPr lang="en-US"/>
          </a:p>
        </p:txBody>
      </p:sp>
      <p:pic>
        <p:nvPicPr>
          <p:cNvPr id="72706" name="Picture 2" descr="http://orgoneemfprotection.com/wp-content/uploads/2014/01/aura-blue-light-1920x1080.jpg"/>
          <p:cNvPicPr>
            <a:picLocks noChangeAspect="1" noChangeArrowheads="1"/>
          </p:cNvPicPr>
          <p:nvPr/>
        </p:nvPicPr>
        <p:blipFill>
          <a:blip r:embed="rId2" cstate="print"/>
          <a:srcRect l="5000" r="5000"/>
          <a:stretch>
            <a:fillRect/>
          </a:stretch>
        </p:blipFill>
        <p:spPr bwMode="auto">
          <a:xfrm>
            <a:off x="0" y="0"/>
            <a:ext cx="9144000" cy="5143500"/>
          </a:xfrm>
          <a:prstGeom prst="rect">
            <a:avLst/>
          </a:prstGeom>
          <a:noFill/>
        </p:spPr>
      </p:pic>
      <p:pic>
        <p:nvPicPr>
          <p:cNvPr id="96258" name="Picture 2" descr="https://encrypted-tbn3.gstatic.com/images?q=tbn:ANd9GcQizb-Jz0a-HLYZVJseKljEThGJyjGrAsYFwAGsciCeyczFc3ntqA"/>
          <p:cNvPicPr>
            <a:picLocks noChangeAspect="1" noChangeArrowheads="1"/>
          </p:cNvPicPr>
          <p:nvPr/>
        </p:nvPicPr>
        <p:blipFill>
          <a:blip r:embed="rId3" cstate="print"/>
          <a:srcRect l="3928" t="30952" r="3761" b="7143"/>
          <a:stretch>
            <a:fillRect/>
          </a:stretch>
        </p:blipFill>
        <p:spPr bwMode="auto">
          <a:xfrm>
            <a:off x="380999" y="1504950"/>
            <a:ext cx="8264769" cy="2819400"/>
          </a:xfrm>
          <a:prstGeom prst="rect">
            <a:avLst/>
          </a:prstGeom>
          <a:noFill/>
        </p:spPr>
      </p:pic>
      <p:sp>
        <p:nvSpPr>
          <p:cNvPr id="5" name="TextBox 6"/>
          <p:cNvSpPr txBox="1">
            <a:spLocks noChangeArrowheads="1"/>
          </p:cNvSpPr>
          <p:nvPr/>
        </p:nvSpPr>
        <p:spPr bwMode="auto">
          <a:xfrm>
            <a:off x="0" y="1"/>
            <a:ext cx="9143999" cy="1077218"/>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3200" b="1" smtClean="0">
                <a:solidFill>
                  <a:srgbClr val="FFC000"/>
                </a:solidFill>
              </a:rPr>
              <a:t>On Ekadasi, controlling the mind is very easy!</a:t>
            </a:r>
          </a:p>
          <a:p>
            <a:pPr algn="ctr"/>
            <a:r>
              <a:rPr lang="en-US" sz="3200" b="1" smtClean="0">
                <a:solidFill>
                  <a:srgbClr val="FFC000"/>
                </a:solidFill>
              </a:rPr>
              <a:t>What should we do on Ekadasi?</a:t>
            </a:r>
            <a:endParaRPr lang="en-US" sz="3200" b="1">
              <a:solidFill>
                <a:srgbClr val="FFC000"/>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celiasue.files.wordpress.com/2012/01/184864_184558821586038_184558638252723_383556_4446265_n.jpeg"/>
          <p:cNvPicPr>
            <a:picLocks noChangeAspect="1" noChangeArrowheads="1"/>
          </p:cNvPicPr>
          <p:nvPr/>
        </p:nvPicPr>
        <p:blipFill>
          <a:blip r:embed="rId2" cstate="print"/>
          <a:srcRect/>
          <a:stretch>
            <a:fillRect/>
          </a:stretch>
        </p:blipFill>
        <p:spPr bwMode="auto">
          <a:xfrm>
            <a:off x="0" y="-9547"/>
            <a:ext cx="9144000" cy="5153047"/>
          </a:xfrm>
          <a:prstGeom prst="rect">
            <a:avLst/>
          </a:prstGeom>
          <a:noFill/>
        </p:spPr>
      </p:pic>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41</a:t>
            </a:fld>
            <a:endParaRPr lang="en-US"/>
          </a:p>
        </p:txBody>
      </p:sp>
      <p:sp>
        <p:nvSpPr>
          <p:cNvPr id="4" name="Rectangle 12"/>
          <p:cNvSpPr>
            <a:spLocks noChangeArrowheads="1"/>
          </p:cNvSpPr>
          <p:nvPr/>
        </p:nvSpPr>
        <p:spPr bwMode="auto">
          <a:xfrm>
            <a:off x="0" y="4189393"/>
            <a:ext cx="9144000" cy="954107"/>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buFont typeface="Arial" charset="0"/>
              <a:buChar char="•"/>
            </a:pPr>
            <a:r>
              <a:rPr lang="sv-SE" sz="2800" b="1">
                <a:solidFill>
                  <a:schemeClr val="bg1"/>
                </a:solidFill>
              </a:rPr>
              <a:t> Most of the </a:t>
            </a:r>
            <a:r>
              <a:rPr lang="sv-SE" sz="2800" b="1" smtClean="0">
                <a:solidFill>
                  <a:schemeClr val="bg1"/>
                </a:solidFill>
              </a:rPr>
              <a:t>FREE living animals </a:t>
            </a:r>
            <a:r>
              <a:rPr lang="sv-SE" sz="2800" b="1">
                <a:solidFill>
                  <a:schemeClr val="bg1"/>
                </a:solidFill>
              </a:rPr>
              <a:t>feel Ekadasi day!</a:t>
            </a:r>
          </a:p>
          <a:p>
            <a:pPr>
              <a:buFont typeface="Arial" charset="0"/>
              <a:buChar char="•"/>
            </a:pPr>
            <a:r>
              <a:rPr lang="sv-SE" sz="2800" b="1">
                <a:solidFill>
                  <a:srgbClr val="FFFF00"/>
                </a:solidFill>
              </a:rPr>
              <a:t> Humans lost it !</a:t>
            </a:r>
            <a:endParaRPr lang="en-US" sz="2800" b="1">
              <a:solidFill>
                <a:srgbClr val="FFFF00"/>
              </a:solidFill>
            </a:endParaRPr>
          </a:p>
        </p:txBody>
      </p:sp>
      <p:pic>
        <p:nvPicPr>
          <p:cNvPr id="109572" name="Picture 4" descr="http://www.healthyspot.com/wp-content/uploads/2014/02/dog-eating-grass.large_.jpg"/>
          <p:cNvPicPr>
            <a:picLocks noChangeAspect="1" noChangeArrowheads="1"/>
          </p:cNvPicPr>
          <p:nvPr/>
        </p:nvPicPr>
        <p:blipFill>
          <a:blip r:embed="rId3" cstate="print"/>
          <a:srcRect/>
          <a:stretch>
            <a:fillRect/>
          </a:stretch>
        </p:blipFill>
        <p:spPr bwMode="auto">
          <a:xfrm>
            <a:off x="0" y="1809750"/>
            <a:ext cx="3273425" cy="22225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42</a:t>
            </a:fld>
            <a:endParaRPr lang="en-US"/>
          </a:p>
        </p:txBody>
      </p:sp>
      <p:pic>
        <p:nvPicPr>
          <p:cNvPr id="122882" name="Picture 2" descr="http://www.poomullymana.com/images/guruvayoor_temple_poomullymana.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4" name="TextBox 3"/>
          <p:cNvSpPr txBox="1"/>
          <p:nvPr/>
        </p:nvSpPr>
        <p:spPr>
          <a:xfrm>
            <a:off x="228600" y="361950"/>
            <a:ext cx="4495800" cy="1200329"/>
          </a:xfrm>
          <a:prstGeom prst="rect">
            <a:avLst/>
          </a:prstGeom>
          <a:noFill/>
        </p:spPr>
        <p:txBody>
          <a:bodyPr wrap="square" rtlCol="0">
            <a:spAutoFit/>
          </a:bodyPr>
          <a:lstStyle/>
          <a:p>
            <a:r>
              <a:rPr lang="en-US" sz="3600" smtClean="0">
                <a:solidFill>
                  <a:schemeClr val="bg1"/>
                </a:solidFill>
              </a:rPr>
              <a:t>I am going to tell you a REAL STORY...</a:t>
            </a:r>
            <a:endParaRPr lang="en-US" sz="360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DEA2DD1-57DE-4409-A60F-353EEE0EA317}" type="slidenum">
              <a:rPr lang="en-US" smtClean="0"/>
              <a:pPr>
                <a:defRPr/>
              </a:pPr>
              <a:t>43</a:t>
            </a:fld>
            <a:endParaRPr lang="en-US"/>
          </a:p>
        </p:txBody>
      </p:sp>
      <p:pic>
        <p:nvPicPr>
          <p:cNvPr id="61442" name="Picture 2" descr="http://traveltrance.com/images/2014/03/guruvayoor-2.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44</a:t>
            </a:fld>
            <a:endParaRPr lang="en-US"/>
          </a:p>
        </p:txBody>
      </p:sp>
      <p:pic>
        <p:nvPicPr>
          <p:cNvPr id="132098" name="Picture 2" descr="http://1.bp.blogspot.com/-sSEBzyfOhTQ/Tt36FkFlMEI/AAAAAAAAARk/bAzRT4NpfF0/s1600/ekadasi-vilakku.jpg"/>
          <p:cNvPicPr>
            <a:picLocks noChangeAspect="1" noChangeArrowheads="1"/>
          </p:cNvPicPr>
          <p:nvPr/>
        </p:nvPicPr>
        <p:blipFill>
          <a:blip r:embed="rId3" cstate="print"/>
          <a:srcRect/>
          <a:stretch>
            <a:fillRect/>
          </a:stretch>
        </p:blipFill>
        <p:spPr bwMode="auto">
          <a:xfrm>
            <a:off x="-1" y="0"/>
            <a:ext cx="6857337" cy="5143500"/>
          </a:xfrm>
          <a:prstGeom prst="rect">
            <a:avLst/>
          </a:prstGeom>
          <a:noFill/>
        </p:spPr>
      </p:pic>
      <p:pic>
        <p:nvPicPr>
          <p:cNvPr id="132100" name="Picture 4" descr="http://www.thehindu.com/multimedia/dynamic/00930/21TVKZMAHASIVARATHR_930444f.jpg"/>
          <p:cNvPicPr>
            <a:picLocks noChangeAspect="1" noChangeArrowheads="1"/>
          </p:cNvPicPr>
          <p:nvPr/>
        </p:nvPicPr>
        <p:blipFill>
          <a:blip r:embed="rId4" cstate="print"/>
          <a:srcRect l="20094" r="5607"/>
          <a:stretch>
            <a:fillRect/>
          </a:stretch>
        </p:blipFill>
        <p:spPr bwMode="auto">
          <a:xfrm>
            <a:off x="5105400" y="0"/>
            <a:ext cx="4038600" cy="51435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45</a:t>
            </a:fld>
            <a:endParaRPr lang="en-US"/>
          </a:p>
        </p:txBody>
      </p:sp>
      <p:pic>
        <p:nvPicPr>
          <p:cNvPr id="121858" name="Picture 2" descr="http://media2.intoday.in/indiatoday/images/stories/2007April/elephant-fury_031411102139.jpg"/>
          <p:cNvPicPr>
            <a:picLocks noChangeAspect="1" noChangeArrowheads="1"/>
          </p:cNvPicPr>
          <p:nvPr/>
        </p:nvPicPr>
        <p:blipFill>
          <a:blip r:embed="rId3" cstate="print"/>
          <a:srcRect/>
          <a:stretch>
            <a:fillRect/>
          </a:stretch>
        </p:blipFill>
        <p:spPr bwMode="auto">
          <a:xfrm>
            <a:off x="0" y="0"/>
            <a:ext cx="2664672" cy="1657350"/>
          </a:xfrm>
          <a:prstGeom prst="rect">
            <a:avLst/>
          </a:prstGeom>
          <a:noFill/>
        </p:spPr>
      </p:pic>
      <p:pic>
        <p:nvPicPr>
          <p:cNvPr id="121860" name="Picture 4" descr="http://media2.intoday.in/indiatoday/images/stories/2007April/giant-rage_031411102139.jpg"/>
          <p:cNvPicPr>
            <a:picLocks noChangeAspect="1" noChangeArrowheads="1"/>
          </p:cNvPicPr>
          <p:nvPr/>
        </p:nvPicPr>
        <p:blipFill>
          <a:blip r:embed="rId4" cstate="print"/>
          <a:srcRect/>
          <a:stretch>
            <a:fillRect/>
          </a:stretch>
        </p:blipFill>
        <p:spPr bwMode="auto">
          <a:xfrm>
            <a:off x="2667000" y="0"/>
            <a:ext cx="2542501" cy="1657350"/>
          </a:xfrm>
          <a:prstGeom prst="rect">
            <a:avLst/>
          </a:prstGeom>
          <a:noFill/>
        </p:spPr>
      </p:pic>
      <p:pic>
        <p:nvPicPr>
          <p:cNvPr id="121864" name="Picture 8" descr="http://netdna.coolthings.com/wp-content/uploads/2009/11/stopelephants1.jpg"/>
          <p:cNvPicPr>
            <a:picLocks noChangeAspect="1" noChangeArrowheads="1"/>
          </p:cNvPicPr>
          <p:nvPr/>
        </p:nvPicPr>
        <p:blipFill>
          <a:blip r:embed="rId5" cstate="print"/>
          <a:srcRect l="42463"/>
          <a:stretch>
            <a:fillRect/>
          </a:stretch>
        </p:blipFill>
        <p:spPr bwMode="auto">
          <a:xfrm>
            <a:off x="0" y="1632114"/>
            <a:ext cx="5181600" cy="3511386"/>
          </a:xfrm>
          <a:prstGeom prst="rect">
            <a:avLst/>
          </a:prstGeom>
          <a:noFill/>
        </p:spPr>
      </p:pic>
      <p:pic>
        <p:nvPicPr>
          <p:cNvPr id="121866" name="Picture 10" descr="https://c1.staticflickr.com/3/2190/2228389936_53119f4f3f_b.jpg"/>
          <p:cNvPicPr>
            <a:picLocks noChangeAspect="1" noChangeArrowheads="1"/>
          </p:cNvPicPr>
          <p:nvPr/>
        </p:nvPicPr>
        <p:blipFill>
          <a:blip r:embed="rId6" cstate="print"/>
          <a:srcRect/>
          <a:stretch>
            <a:fillRect/>
          </a:stretch>
        </p:blipFill>
        <p:spPr bwMode="auto">
          <a:xfrm>
            <a:off x="5181600" y="0"/>
            <a:ext cx="3962400" cy="51435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D910104-3224-4447-BE9C-23BCFF8CDF66}" type="slidenum">
              <a:rPr lang="en-US" smtClean="0"/>
              <a:pPr>
                <a:defRPr/>
              </a:pPr>
              <a:t>46</a:t>
            </a:fld>
            <a:endParaRPr lang="en-US" dirty="0"/>
          </a:p>
        </p:txBody>
      </p:sp>
      <p:pic>
        <p:nvPicPr>
          <p:cNvPr id="36868" name="Picture 9" descr="E:\Pictures\Guruvayur\Elephant-3.jpg"/>
          <p:cNvPicPr>
            <a:picLocks noChangeAspect="1" noChangeArrowheads="1"/>
          </p:cNvPicPr>
          <p:nvPr/>
        </p:nvPicPr>
        <p:blipFill>
          <a:blip r:embed="rId3" cstate="print"/>
          <a:srcRect/>
          <a:stretch>
            <a:fillRect/>
          </a:stretch>
        </p:blipFill>
        <p:spPr bwMode="auto">
          <a:xfrm>
            <a:off x="0" y="0"/>
            <a:ext cx="5143500" cy="5143500"/>
          </a:xfrm>
          <a:prstGeom prst="rect">
            <a:avLst/>
          </a:prstGeom>
          <a:noFill/>
          <a:ln w="9525">
            <a:noFill/>
            <a:miter lim="800000"/>
            <a:headEnd/>
            <a:tailEnd/>
          </a:ln>
        </p:spPr>
      </p:pic>
      <p:pic>
        <p:nvPicPr>
          <p:cNvPr id="20485" name="Picture 10" descr="E:\Pictures\Guruvayur\bananas2.jpg"/>
          <p:cNvPicPr>
            <a:picLocks noChangeAspect="1" noChangeArrowheads="1"/>
          </p:cNvPicPr>
          <p:nvPr/>
        </p:nvPicPr>
        <p:blipFill>
          <a:blip r:embed="rId4" cstate="print"/>
          <a:srcRect/>
          <a:stretch>
            <a:fillRect/>
          </a:stretch>
        </p:blipFill>
        <p:spPr bwMode="auto">
          <a:xfrm>
            <a:off x="5181600" y="0"/>
            <a:ext cx="3962401" cy="3555626"/>
          </a:xfrm>
          <a:prstGeom prst="rect">
            <a:avLst/>
          </a:prstGeom>
          <a:noFill/>
          <a:ln w="9525">
            <a:noFill/>
            <a:miter lim="800000"/>
            <a:headEnd/>
            <a:tailEnd/>
          </a:ln>
        </p:spPr>
      </p:pic>
      <p:pic>
        <p:nvPicPr>
          <p:cNvPr id="20486" name="Picture 14" descr="E:\Pictures\Guruvayur\coconut-tree1-s.gif"/>
          <p:cNvPicPr>
            <a:picLocks noChangeAspect="1" noChangeArrowheads="1"/>
          </p:cNvPicPr>
          <p:nvPr/>
        </p:nvPicPr>
        <p:blipFill>
          <a:blip r:embed="rId5" cstate="print"/>
          <a:srcRect/>
          <a:stretch>
            <a:fillRect/>
          </a:stretch>
        </p:blipFill>
        <p:spPr bwMode="auto">
          <a:xfrm>
            <a:off x="5105400" y="3565921"/>
            <a:ext cx="4038600" cy="157757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47</a:t>
            </a:fld>
            <a:endParaRPr lang="en-US"/>
          </a:p>
        </p:txBody>
      </p:sp>
      <p:pic>
        <p:nvPicPr>
          <p:cNvPr id="123906" name="Picture 2" descr="http://travel-blog.waytoindia.com/wp-content/uploads/Guruvayoor-Thissur-temple.jpg"/>
          <p:cNvPicPr>
            <a:picLocks noChangeAspect="1" noChangeArrowheads="1"/>
          </p:cNvPicPr>
          <p:nvPr/>
        </p:nvPicPr>
        <p:blipFill>
          <a:blip r:embed="rId2" cstate="print"/>
          <a:srcRect/>
          <a:stretch>
            <a:fillRect/>
          </a:stretch>
        </p:blipFill>
        <p:spPr bwMode="auto">
          <a:xfrm>
            <a:off x="-1" y="0"/>
            <a:ext cx="9144001" cy="5143500"/>
          </a:xfrm>
          <a:prstGeom prst="rect">
            <a:avLst/>
          </a:prstGeom>
          <a:noFill/>
        </p:spPr>
      </p:pic>
      <p:sp>
        <p:nvSpPr>
          <p:cNvPr id="4" name="TextBox 4"/>
          <p:cNvSpPr txBox="1">
            <a:spLocks noChangeArrowheads="1"/>
          </p:cNvSpPr>
          <p:nvPr/>
        </p:nvSpPr>
        <p:spPr bwMode="auto">
          <a:xfrm>
            <a:off x="6844716" y="0"/>
            <a:ext cx="2299284" cy="2585323"/>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spAutoFit/>
          </a:bodyPr>
          <a:lstStyle/>
          <a:p>
            <a:r>
              <a:rPr lang="en-US" sz="2800" smtClean="0">
                <a:solidFill>
                  <a:schemeClr val="bg1"/>
                </a:solidFill>
              </a:rPr>
              <a:t>It </a:t>
            </a:r>
            <a:r>
              <a:rPr lang="en-US" sz="2800">
                <a:solidFill>
                  <a:schemeClr val="bg1"/>
                </a:solidFill>
              </a:rPr>
              <a:t>was</a:t>
            </a:r>
          </a:p>
          <a:p>
            <a:r>
              <a:rPr lang="en-US" sz="2800">
                <a:solidFill>
                  <a:schemeClr val="bg1"/>
                </a:solidFill>
              </a:rPr>
              <a:t>Ekadasi  Day</a:t>
            </a:r>
          </a:p>
          <a:p>
            <a:r>
              <a:rPr lang="en-US" sz="2800">
                <a:solidFill>
                  <a:schemeClr val="bg1"/>
                </a:solidFill>
              </a:rPr>
              <a:t>Dec 2, 1976</a:t>
            </a:r>
          </a:p>
          <a:p>
            <a:endParaRPr lang="en-US" sz="1400">
              <a:solidFill>
                <a:schemeClr val="bg1"/>
              </a:solidFill>
            </a:endParaRPr>
          </a:p>
          <a:p>
            <a:r>
              <a:rPr lang="en-US" sz="3600">
                <a:solidFill>
                  <a:srgbClr val="FFFF00"/>
                </a:solidFill>
              </a:rPr>
              <a:t>3 AM</a:t>
            </a:r>
          </a:p>
          <a:p>
            <a:r>
              <a:rPr lang="en-US" sz="2800">
                <a:solidFill>
                  <a:schemeClr val="bg1"/>
                </a:solidFill>
              </a:rPr>
              <a:t>Mangala Arati </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DEA2DD1-57DE-4409-A60F-353EEE0EA317}" type="slidenum">
              <a:rPr lang="en-US" smtClean="0"/>
              <a:pPr>
                <a:defRPr/>
              </a:pPr>
              <a:t>48</a:t>
            </a:fld>
            <a:endParaRPr lang="en-US"/>
          </a:p>
        </p:txBody>
      </p:sp>
      <p:pic>
        <p:nvPicPr>
          <p:cNvPr id="124932" name="Picture 4" descr="http://kerala9.com/images/events/guruvayur-temple-festival-2014-photos/guruvayur-sree-krishna-temple-festival-2014-photos-01031.JPG"/>
          <p:cNvPicPr>
            <a:picLocks noChangeAspect="1" noChangeArrowheads="1"/>
          </p:cNvPicPr>
          <p:nvPr/>
        </p:nvPicPr>
        <p:blipFill>
          <a:blip r:embed="rId2" cstate="print"/>
          <a:srcRect t="11048" b="3776"/>
          <a:stretch>
            <a:fillRect/>
          </a:stretch>
        </p:blipFill>
        <p:spPr bwMode="auto">
          <a:xfrm>
            <a:off x="-1" y="0"/>
            <a:ext cx="9144001" cy="51435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93415F0-1BE3-47A4-83C0-C402B7DB9C34}" type="slidenum">
              <a:rPr lang="en-US" smtClean="0"/>
              <a:pPr>
                <a:defRPr/>
              </a:pPr>
              <a:t>49</a:t>
            </a:fld>
            <a:endParaRPr lang="en-US" dirty="0"/>
          </a:p>
        </p:txBody>
      </p:sp>
      <p:pic>
        <p:nvPicPr>
          <p:cNvPr id="55299" name="Picture 8" descr="E:\Pictures\Guruvayur\elephant-inside-temple.jpg"/>
          <p:cNvPicPr>
            <a:picLocks noChangeAspect="1" noChangeArrowheads="1"/>
          </p:cNvPicPr>
          <p:nvPr/>
        </p:nvPicPr>
        <p:blipFill>
          <a:blip r:embed="rId5" cstate="print"/>
          <a:srcRect/>
          <a:stretch>
            <a:fillRect/>
          </a:stretch>
        </p:blipFill>
        <p:spPr bwMode="auto">
          <a:xfrm>
            <a:off x="0" y="0"/>
            <a:ext cx="9144000" cy="5143500"/>
          </a:xfrm>
          <a:prstGeom prst="rect">
            <a:avLst/>
          </a:prstGeom>
          <a:noFill/>
          <a:ln w="9525">
            <a:noFill/>
            <a:miter lim="800000"/>
            <a:headEnd/>
            <a:tailEnd/>
          </a:ln>
        </p:spPr>
      </p:pic>
      <p:sp>
        <p:nvSpPr>
          <p:cNvPr id="44036" name="Rectangle 9"/>
          <p:cNvSpPr>
            <a:spLocks noChangeArrowheads="1"/>
          </p:cNvSpPr>
          <p:nvPr/>
        </p:nvSpPr>
        <p:spPr bwMode="auto">
          <a:xfrm>
            <a:off x="3962400" y="3028950"/>
            <a:ext cx="5029200" cy="461665"/>
          </a:xfrm>
          <a:prstGeom prst="rect">
            <a:avLst/>
          </a:prstGeom>
          <a:noFill/>
          <a:ln w="9525">
            <a:noFill/>
            <a:miter lim="800000"/>
            <a:headEnd/>
            <a:tailEnd/>
          </a:ln>
        </p:spPr>
        <p:txBody>
          <a:bodyPr>
            <a:spAutoFit/>
          </a:bodyPr>
          <a:lstStyle/>
          <a:p>
            <a:pPr>
              <a:buFont typeface="Arial" charset="0"/>
              <a:buChar char="•"/>
            </a:pPr>
            <a:r>
              <a:rPr lang="en-US" sz="2400">
                <a:solidFill>
                  <a:srgbClr val="FFFF00"/>
                </a:solidFill>
              </a:rPr>
              <a:t> </a:t>
            </a:r>
          </a:p>
        </p:txBody>
      </p:sp>
      <p:pic>
        <p:nvPicPr>
          <p:cNvPr id="7" name="elephant2-mp3.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8839200" y="5143500"/>
            <a:ext cx="304800" cy="228600"/>
          </a:xfrm>
          <a:prstGeom prst="rect">
            <a:avLst/>
          </a:prstGeom>
          <a:noFill/>
          <a:ln w="9525">
            <a:noFill/>
            <a:miter lim="800000"/>
            <a:headEnd/>
            <a:tailEnd/>
          </a:ln>
        </p:spPr>
      </p:pic>
      <p:sp>
        <p:nvSpPr>
          <p:cNvPr id="8" name="TextBox 4"/>
          <p:cNvSpPr txBox="1">
            <a:spLocks noChangeArrowheads="1"/>
          </p:cNvSpPr>
          <p:nvPr/>
        </p:nvSpPr>
        <p:spPr bwMode="auto">
          <a:xfrm>
            <a:off x="0" y="0"/>
            <a:ext cx="9144000" cy="523220"/>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8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At 3 AM, KESHAVA suddenly showed up in the temple..! </a:t>
            </a:r>
            <a:endParaRPr lang="en-US" sz="28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2000" fill="hold"/>
                                        <p:tgtEl>
                                          <p:spTgt spid="55299"/>
                                        </p:tgtEl>
                                        <p:attrNameLst>
                                          <p:attrName>ppt_x</p:attrName>
                                        </p:attrNameLst>
                                      </p:cBhvr>
                                      <p:tavLst>
                                        <p:tav tm="0">
                                          <p:val>
                                            <p:strVal val="1+#ppt_w/2"/>
                                          </p:val>
                                        </p:tav>
                                        <p:tav tm="100000">
                                          <p:val>
                                            <p:strVal val="#ppt_x"/>
                                          </p:val>
                                        </p:tav>
                                      </p:tavLst>
                                    </p:anim>
                                    <p:anim calcmode="lin" valueType="num">
                                      <p:cBhvr additive="base">
                                        <p:cTn id="8" dur="2000" fill="hold"/>
                                        <p:tgtEl>
                                          <p:spTgt spid="55299"/>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656"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4036">
                                            <p:txEl>
                                              <p:pRg st="0" end="0"/>
                                            </p:txEl>
                                          </p:spTgt>
                                        </p:tgtEl>
                                        <p:attrNameLst>
                                          <p:attrName>style.visibility</p:attrName>
                                        </p:attrNameLst>
                                      </p:cBhvr>
                                      <p:to>
                                        <p:strVal val="visible"/>
                                      </p:to>
                                    </p:set>
                                    <p:anim calcmode="lin" valueType="num">
                                      <p:cBhvr additive="base">
                                        <p:cTn id="15" dur="500" fill="hold"/>
                                        <p:tgtEl>
                                          <p:spTgt spid="4403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403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914400" y="228600"/>
            <a:ext cx="7772400" cy="2124075"/>
          </a:xfrm>
          <a:prstGeom prst="rect">
            <a:avLst/>
          </a:prstGeom>
          <a:noFill/>
          <a:ln w="9525">
            <a:noFill/>
            <a:miter lim="800000"/>
            <a:headEnd/>
            <a:tailEnd/>
          </a:ln>
        </p:spPr>
        <p:txBody>
          <a:bodyPr>
            <a:spAutoFit/>
          </a:bodyPr>
          <a:lstStyle/>
          <a:p>
            <a:r>
              <a:rPr lang="vi-VN" sz="3200">
                <a:solidFill>
                  <a:srgbClr val="FFFF00"/>
                </a:solidFill>
              </a:rPr>
              <a:t>kṛṣṇāya vāsudevāya</a:t>
            </a:r>
          </a:p>
          <a:p>
            <a:r>
              <a:rPr lang="vi-VN" sz="3200">
                <a:solidFill>
                  <a:srgbClr val="FFFF00"/>
                </a:solidFill>
              </a:rPr>
              <a:t>haraye paramātmane</a:t>
            </a:r>
          </a:p>
          <a:p>
            <a:r>
              <a:rPr lang="vi-VN" sz="3200">
                <a:solidFill>
                  <a:srgbClr val="FFFF00"/>
                </a:solidFill>
              </a:rPr>
              <a:t>praṇata-kleśa-nāśāya</a:t>
            </a:r>
          </a:p>
          <a:p>
            <a:r>
              <a:rPr lang="vi-VN" sz="3200">
                <a:solidFill>
                  <a:srgbClr val="FFFF00"/>
                </a:solidFill>
              </a:rPr>
              <a:t>govindāya namo namaḥ</a:t>
            </a:r>
            <a:r>
              <a:rPr lang="en-US" sz="3200">
                <a:solidFill>
                  <a:schemeClr val="bg1"/>
                </a:solidFill>
              </a:rPr>
              <a:t>  </a:t>
            </a:r>
            <a:r>
              <a:rPr lang="en-US" sz="3600">
                <a:solidFill>
                  <a:schemeClr val="bg1"/>
                </a:solidFill>
              </a:rPr>
              <a:t> </a:t>
            </a:r>
            <a:r>
              <a:rPr lang="en-US" sz="1800">
                <a:solidFill>
                  <a:srgbClr val="FF9900"/>
                </a:solidFill>
              </a:rPr>
              <a:t>(S.B. 10.73.16)</a:t>
            </a:r>
            <a:endParaRPr lang="vi-VN" sz="1800">
              <a:solidFill>
                <a:srgbClr val="FF9900"/>
              </a:solidFill>
            </a:endParaRPr>
          </a:p>
        </p:txBody>
      </p:sp>
      <p:sp>
        <p:nvSpPr>
          <p:cNvPr id="14339" name="Rectangle 2"/>
          <p:cNvSpPr>
            <a:spLocks noChangeArrowheads="1"/>
          </p:cNvSpPr>
          <p:nvPr/>
        </p:nvSpPr>
        <p:spPr bwMode="auto">
          <a:xfrm>
            <a:off x="457200" y="2655888"/>
            <a:ext cx="8382000" cy="830262"/>
          </a:xfrm>
          <a:prstGeom prst="rect">
            <a:avLst/>
          </a:prstGeom>
          <a:noFill/>
          <a:ln w="9525">
            <a:noFill/>
            <a:miter lim="800000"/>
            <a:headEnd/>
            <a:tailEnd/>
          </a:ln>
        </p:spPr>
        <p:txBody>
          <a:bodyPr>
            <a:spAutoFit/>
          </a:bodyPr>
          <a:lstStyle/>
          <a:p>
            <a:r>
              <a:rPr lang="en-US" sz="2400">
                <a:solidFill>
                  <a:srgbClr val="FFC000"/>
                </a:solidFill>
              </a:rPr>
              <a:t>[ praṇata— of those who have surrendered; kleśa— of the distress; nāśāya— to the destroyer; ] </a:t>
            </a:r>
          </a:p>
        </p:txBody>
      </p:sp>
      <p:sp>
        <p:nvSpPr>
          <p:cNvPr id="14340" name="Rectangle 4"/>
          <p:cNvSpPr>
            <a:spLocks noChangeArrowheads="1"/>
          </p:cNvSpPr>
          <p:nvPr/>
        </p:nvSpPr>
        <p:spPr bwMode="auto">
          <a:xfrm>
            <a:off x="533400" y="3543300"/>
            <a:ext cx="8153400" cy="1200150"/>
          </a:xfrm>
          <a:prstGeom prst="rect">
            <a:avLst/>
          </a:prstGeom>
          <a:noFill/>
          <a:ln w="9525">
            <a:noFill/>
            <a:miter lim="800000"/>
            <a:headEnd/>
            <a:tailEnd/>
          </a:ln>
        </p:spPr>
        <p:txBody>
          <a:bodyPr>
            <a:spAutoFit/>
          </a:bodyPr>
          <a:lstStyle/>
          <a:p>
            <a:r>
              <a:rPr lang="en-US" sz="2400">
                <a:solidFill>
                  <a:schemeClr val="bg1"/>
                </a:solidFill>
              </a:rPr>
              <a:t>Again and again I offer my obeisances unto Lord Kṛṣṇa, Hari, the son of Vasudeva. That Supreme </a:t>
            </a:r>
            <a:r>
              <a:rPr lang="en-US" sz="2400" smtClean="0">
                <a:solidFill>
                  <a:schemeClr val="bg1"/>
                </a:solidFill>
              </a:rPr>
              <a:t>Lord, </a:t>
            </a:r>
            <a:r>
              <a:rPr lang="en-US" sz="2400">
                <a:solidFill>
                  <a:schemeClr val="bg1"/>
                </a:solidFill>
              </a:rPr>
              <a:t>Govinda, vanquishes the suffering of all who surrender to Him.</a:t>
            </a:r>
          </a:p>
        </p:txBody>
      </p:sp>
      <p:pic>
        <p:nvPicPr>
          <p:cNvPr id="6146" name="Picture 2" descr="http://www.sripadarajamutt.org/vignananidhi/images/haripada-image.jpg"/>
          <p:cNvPicPr>
            <a:picLocks noChangeAspect="1" noChangeArrowheads="1"/>
          </p:cNvPicPr>
          <p:nvPr/>
        </p:nvPicPr>
        <p:blipFill>
          <a:blip r:embed="rId2" cstate="print"/>
          <a:srcRect/>
          <a:stretch>
            <a:fillRect/>
          </a:stretch>
        </p:blipFill>
        <p:spPr bwMode="auto">
          <a:xfrm>
            <a:off x="6705600" y="1"/>
            <a:ext cx="2438400" cy="189213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DEA2DD1-57DE-4409-A60F-353EEE0EA317}" type="slidenum">
              <a:rPr lang="en-US" smtClean="0"/>
              <a:pPr>
                <a:defRPr/>
              </a:pPr>
              <a:t>50</a:t>
            </a:fld>
            <a:endParaRPr lang="en-US"/>
          </a:p>
        </p:txBody>
      </p:sp>
      <p:pic>
        <p:nvPicPr>
          <p:cNvPr id="1026" name="Picture 2" descr="http://www.mamadeva.com/media/catalog/product/cache/1/small_image/d1eeb9ab675959a226cfd51daf82850d/g/u/guruvayoor1.png"/>
          <p:cNvPicPr>
            <a:picLocks noChangeAspect="1" noChangeArrowheads="1"/>
          </p:cNvPicPr>
          <p:nvPr/>
        </p:nvPicPr>
        <p:blipFill>
          <a:blip r:embed="rId2" cstate="print"/>
          <a:srcRect/>
          <a:stretch>
            <a:fillRect/>
          </a:stretch>
        </p:blipFill>
        <p:spPr bwMode="auto">
          <a:xfrm>
            <a:off x="0" y="0"/>
            <a:ext cx="9098392" cy="5143500"/>
          </a:xfrm>
          <a:prstGeom prst="rect">
            <a:avLst/>
          </a:prstGeom>
          <a:noFill/>
        </p:spPr>
      </p:pic>
      <p:sp>
        <p:nvSpPr>
          <p:cNvPr id="5" name="TextBox 4"/>
          <p:cNvSpPr txBox="1"/>
          <p:nvPr/>
        </p:nvSpPr>
        <p:spPr>
          <a:xfrm>
            <a:off x="76200" y="4248150"/>
            <a:ext cx="4910383" cy="830997"/>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sz="2400" smtClean="0"/>
              <a:t>Krishna – The deity of Krishna</a:t>
            </a:r>
          </a:p>
          <a:p>
            <a:r>
              <a:rPr lang="en-US" sz="2400" smtClean="0"/>
              <a:t>Same that was worshipped by Krishna</a:t>
            </a:r>
            <a:endParaRPr lang="en-US" sz="240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51</a:t>
            </a:fld>
            <a:endParaRPr lang="en-US"/>
          </a:p>
        </p:txBody>
      </p:sp>
      <p:pic>
        <p:nvPicPr>
          <p:cNvPr id="120836" name="Picture 4" descr="http://travel.sulekha.com/india/kerala/thrissur/guruvayur/photos/guruvayur-20.jpg"/>
          <p:cNvPicPr>
            <a:picLocks noChangeAspect="1" noChangeArrowheads="1"/>
          </p:cNvPicPr>
          <p:nvPr/>
        </p:nvPicPr>
        <p:blipFill>
          <a:blip r:embed="rId2" cstate="print"/>
          <a:srcRect t="8518" b="5556"/>
          <a:stretch>
            <a:fillRect/>
          </a:stretch>
        </p:blipFill>
        <p:spPr bwMode="auto">
          <a:xfrm>
            <a:off x="0" y="0"/>
            <a:ext cx="9144000" cy="51435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52</a:t>
            </a:fld>
            <a:endParaRPr lang="en-US"/>
          </a:p>
        </p:txBody>
      </p:sp>
      <p:pic>
        <p:nvPicPr>
          <p:cNvPr id="119810" name="Picture 2" descr="http://holydham.com/wp-content/uploads/2013/01/Paintings.jpg"/>
          <p:cNvPicPr>
            <a:picLocks noChangeAspect="1" noChangeArrowheads="1"/>
          </p:cNvPicPr>
          <p:nvPr/>
        </p:nvPicPr>
        <p:blipFill>
          <a:blip r:embed="rId2" cstate="print"/>
          <a:srcRect/>
          <a:stretch>
            <a:fillRect/>
          </a:stretch>
        </p:blipFill>
        <p:spPr bwMode="auto">
          <a:xfrm>
            <a:off x="-1" y="0"/>
            <a:ext cx="9156319" cy="51435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6" descr="http://www.hdwallpapersimages.com/wp-content/uploads/Romantic-Night-Moon-Beach-Images.jpg"/>
          <p:cNvPicPr>
            <a:picLocks noChangeAspect="1" noChangeArrowheads="1"/>
          </p:cNvPicPr>
          <p:nvPr/>
        </p:nvPicPr>
        <p:blipFill>
          <a:blip r:embed="rId3" cstate="print"/>
          <a:srcRect/>
          <a:stretch>
            <a:fillRect/>
          </a:stretch>
        </p:blipFill>
        <p:spPr bwMode="auto">
          <a:xfrm flipH="1">
            <a:off x="-1" y="0"/>
            <a:ext cx="9143999" cy="5143500"/>
          </a:xfrm>
          <a:prstGeom prst="rect">
            <a:avLst/>
          </a:prstGeom>
          <a:noFill/>
        </p:spPr>
      </p:pic>
      <p:sp>
        <p:nvSpPr>
          <p:cNvPr id="17411" name="Rectangle 3"/>
          <p:cNvSpPr>
            <a:spLocks noChangeArrowheads="1"/>
          </p:cNvSpPr>
          <p:nvPr/>
        </p:nvSpPr>
        <p:spPr bwMode="auto">
          <a:xfrm>
            <a:off x="0" y="0"/>
            <a:ext cx="9144000" cy="646331"/>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sv-SE" sz="3600" smtClean="0">
                <a:solidFill>
                  <a:srgbClr val="FFFF00"/>
                </a:solidFill>
              </a:rPr>
              <a:t>Main Benefits of Fasting for EKADASI</a:t>
            </a:r>
            <a:endParaRPr lang="en-US" sz="3600">
              <a:solidFill>
                <a:srgbClr val="FFFF00"/>
              </a:solidFill>
            </a:endParaRPr>
          </a:p>
        </p:txBody>
      </p:sp>
      <p:sp>
        <p:nvSpPr>
          <p:cNvPr id="30722" name="AutoShape 2" descr="data:image/jpeg;base64,/9j/4AAQSkZJRgABAQAAAQABAAD/2wCEAAkGBhQSEBUUEhQVFBUUFxQXFRcXFxgUFxcWFxcYFxgVFxUYHCYfFxklGRcYIC8gIycpLCwsFx4xNTAqNScrLCkBCQoKDgwOGg8PGiwcHxwsLSkpKSksLCwpKSkpLCksLCksKSwpLCksLCksKSkpKSwsLCwpKSwsLCksLCkpLCksLP/AABEIAOEA4QMBIgACEQEDEQH/xAAcAAACAwEBAQEAAAAAAAAAAAAABAECAwUGBwj/xABDEAABAwIEAgcEBwYFBAMAAAABAAIRAyEEEjFBUWEFEyJxgZGhscHR8AYjMkJSYuEHFDOCkvFyk6Ky0hVDc+IkU8L/xAAZAQEBAQEBAQAAAAAAAAAAAAAAAQIDBAX/xAAmEQEAAgICAQQCAgMAAAAAAAAAARECIRIxQQMTUWEi8ATBcaGx/9oADAMBAAIRAxEAPwD4chXeNxEEm0yR3+foqLYFejRL3BrRLnENaBqSTAHmijUDXAloeB90yAfFpB9VRBLmwYOo1UmWyNJEG+o1g+iqgFQTCD/dDhfWefHndDWzYXQQhCFQIQpQWpGJMA2OvMZZFxJBMjuVEFTCghTChCoEK1QCTlJI2JGUkcwCY8yqoBb0WOecrZA4SSBx8yqUWAzmdlhpIsTJ2bbSeJsuh0N0gylJcLi43JN/081mUk+/DGmxrWjtkt8Lgx8VzMZQ0vMuPsAPz6Lp9H9INcX1HuDTfLN4MDQbrTEdEuL2hploa4+2co42/suNcZ2kS85iaeV0DgPUA7Eq+Cw+d0TFpXTZ0Y3V0kRx1M3E8cwIWPRvZrukRxEaAkbDSDFtuW2pnWmmNfCEER+ipTqNmDYey+yZ6ZpZCIJg6cLfPzvzCVrHcI1xFODY6+5Zvmb3ItrOlteCnLa5Hnfbb50V8QWHL1YcOyM+ZwdL9y2GjK3SAZPNahWKFNuPohWxCEKxjKNc0meEQIjnOafBUVQhCAVqbgCCRIBEi4kcJF1VCCXmSYEDhw5KEIQCEKXOnwtoB7NUEIQpA1v+vL54IBryNCRIItax1HciVCEAhCklBCEIQCEJqh0a9xaAIz/ZJ00lSwqvS9AdNAB/WQA1ljckmba84Hiea87WpZTCinEidN1mYjJJ27VLpxrGQBJl0DSBx8feUuOkA6vna2AQRlB318UsKDQC67httB481lh6mRwdwKmkdHHdINczKWukaTa3vXIWuIrZnlxEToPYs7bLUaWEEIQVCirZeY9fghQhAIQhbApLY8VCEGgpdgultiBE9oyCZA3Ai55jis0KwbYmdIteY46RGnmFBVXdVJAaSSBMCbCYmBtMDyVEKgQhCAV6FYsc1zbOaQ4WBuDIsbG/FUQgkmSoQhALTrzkyWy5s2gmYj7UTEbTCzQgEIUhhOgJjVBoMM4iYsmG9IObTy7g25W18/YsGOc2DpwlZPfJJO5J81idp2l7yefxOq0bTnksQtqAvAAOmvuQatxZa3LEi44FKErfFVpsNvnTZLqQQuX2iyqoVmuj54qqgqEIQCFMIQCs5hGoIkAibWOh7lBKC4nW+3hwWxCAUIQCEIQWYRuCRB0MXgwdDaYMb8tVVC0FBxbmg5eO3moM0IQqBClro4aEXAOojf27KEF6VUtMiJvq0OFxGjgRuoDDBMWEAngTMew+SqhQWe2LEEESDPHu2VUIVEkaX/Tl88U30fjTTm0tcIO9xcKmHBg2kHVGLohsSIJAIAvIIkGeYWJ3pmd6FfEB7i47iw4G0+GvolirMZNhclVy3RoNdHzxsmabgWWnrMwygDaLnvSqsx8GQgdZ0U8sc+1oHOSfTf5ukS3ivR0MO3q29qnLntE5RMR36j3DRYdNdHBrmAGwhhNp3gnTh86Lny3UsRlunDTNHDnqy7u4X2IHEhVoUOy5x0bbxNlv0XVdnFMGz3N7puAfWZ5LbRbFUsro90eCzY2TC9P9JejW3cJkCSeNvtEczHkub0cykGBz29q+U5tTe0cvgs453FlkOoqfhd/SfghT1x4+h+KFval0IQtgQhCAUgTYKF6r6L9CwOucLn+GI0H4/gszNC3Rf0abSb1mIZndYhkwxnOoZlzvyi1r6wuB0rjzVfr2RZoAAaBwDRYBei6exhFPKLakncryCmPzIEIQtgQhCAQhCCzXwDYGRF9rgyOdo7iVVWcPXbcd6tSpZrXJOwCgYw9PNPWOyhg0Np3DQOKKuGlpe0iG2O15i3HjPNY4p8mDMixJ18UB8tAOnEm3ksM/aRSywSIkSCdJ9kLc4PsyBfb808OXNKveYjNIExradYnRMYbpEtaWkSIIB3APBWpWbL1aWW0bkeVlRpi69F0RgxUwlUb5rOPp880tSwTH0mZRDg254kkj58Oaxy7Z5Of1RgPEjcCD5gp3H4gOpUyHGQRa0kjeRof+SyohzmmmTGXjoBpHmue5vir2vbo1MWzqOrbaXZidbCYBjckylBmaWu0m4J0sb/2VMO+DN43hdA4CHw+0tJJnQ5Z+e8JM0XTu4og0HuN5puk8SW2JPEkT3BcKrQyYds6PGYcQ7Y90WPhxWOI6QflyAksjnJncnjYDwS1fFuflBNmtDQOQ96RjSwwQrZ/n5CFpUIQpa6OGhFwDqI3357LYhCEIG+isF1tZrNibx+EXPpbxX1LocUxReXHtEAU27TpJMiAACBrqvB/RXClxe+LNDWTzcXHXc2jyXuujcKSWN3MX0A7/AEXD1JIeM+kLZLttbBeXX0P6aYDq6jxra/f/AGhfPF0wm4AhCFsCEIQCEIQCd6MacxgkQDMcEktMPVyuBMxwG6k7hJ6FYXmLLbAwZDvsnXkdjyXSp9XWlrQQRlMncaEeceXmpSc1g7Y+22bcCLe7xXPvSWVq4aHhuYQYgnSDxWCl39lC6Q0bw/Sj2U3U2mA4ySNVhh8QWGW93gswrimMmbMJBAy9rMQQTmFssCI1m4trE0lQ7Jrg0WgBziRmfa5dbL4fFcmq6JEa8ZlM9H0HAGoLCCJ4Dc89EpXeS4lzi47kzr4rEdpEUJ00uCCOF10HOzMjKdLFxkgbgNA43k8vHm5tPnh8+K1NQwbSNLzY8+Oi0swxcLqqu5h1hVARUIQhBYqEKWuI0MajwIgjyW6EIUjmoSkfTP2d4UO6JxjgO2ytSLSLEGBfwEro0XuAY4ceFiJg+EJX9htUVKlbDOdAcA8t/G3I9jgeQLmO8F7Sp9BqrMzAbBz8oOmUZYdI2MxyIXhzyjHOYl0q4h876fc6oCSL+Owj2Qvn1QQT3r6x9Kuin0HuGoO9tCNxPzC+YdJYbJUI8V6fSm40zOpKIQhdaQIQhKAtqOGkjMcoIJzESFnTFxaeS3xDC1otGa9idPepKTLF9KBO0xPNQ6kQASCAdDx7lvhQCI353Eb2ju4Kjq/aEaDQHQeCzZbbotwD4MguENIOk2nmqYoAuDQXFzS5pLiIgOtB9qyuCZseHqoY7tSdz83TzZW7TUGWW2JkdoTzsNovw2RTcALi+0/Bb1GH8Lcu7h2rd5W1GmHtqZGw1rSZ+9p+h0SZ0lkxXOUtgXAHkZ9qpk42vfkoLYKYeBEZpna4gxBme7giuxialPsUGPADYLydC6fsg8gPMpDE4Nr6pDCBDC7jJAkjkVzioDiNLKcaKN43DQym8aOaAf8AENVDoLbuvP2faSfRYGoYju19yotRAfw+Gc+g8giKdy3cg7+Cxq4FzRTMH6xuYcftFo7pt5hTh6wYagmQWuaCJvsDB9/NO4nG/VYc7tp1G+TzA46KVNi3/Rq34G/6fihYf9bfxf8A5jlKccjbmoW4o9kmRYtET2jIcZA3Ay3O0jiq5F6aS2UIXT6I6EqYl5bTFmtLnuOjWjc89gN/NJ1qOVxHAkeSlFu/+znpf936RpOJgPPVOPDPAH+qF+rqdJrg1wgiLHWxj4L8X5F99/ZL+0fraIoVnTUpjebjZ08DvznkvF/K9G/zbxy8Od9KaNYYt3Wds5nAA6ASYi22aZ5r5p9Kuji1xMaG/wAO9fpf6QYYVoLWh0akbDYg7r5N9MPo3BcYN5PiVn0M4ulyh8cQmsZhCx5adtFhkXvpztRC0yIyJxLUa8iY31TbXsyNa4mQdYkNb9oxxcSlsiC1ScLSzeAxAHZLQdw4jTiHcQsajGtfqHtnxPEwswFLRrb9Fn2yzdLANeezoBbie/gUj1XajjxtrvfZM4XFOpmW+yVSvUlxItIaCIt9mD6hZnCYlYlWth3M1kcxp3SmsLjA2jUaRJcDBtaYHuSrW37UkctdLa+C1qtZlaG6kjMT8/MK546TtatihmztaL7Rwjf51WGIBfUMCSeHcoqV3TAMiZta8Ad+yb6Oowx73dllgTu6fuNO3NcmuijqRDZ2nLPPlytqsnNhPYGs01WF4BY0xGnd6x5I6VqAVC1oGVjj5nX19iXssmNLE80dWYnaY8Vu3K7LtNnAc57Q7rKzaRY6NwTwiIJlaiaLZ18KWGHESQCAL6+xYALQVDmkzPs3Rh6Rc6AJKsTfYrlQtupd8kfFSutwy06tAp/OvomuqR1a7U5293+zzDtbhH/iql0nk3sgek+JXiuncFkru5mV3/o1j8tIsGrST4OMz5yo+kGGFQZhqlFvIdWmMBi6lGoKlJxY4aEcOB4hX6pR1aTjZb7R9DP2h08UzLVOWqBDmyZLfxC0Pb3XE7Lo9MYQuaR9oEWIuD48V8Ha0gggkEGQQYIPEEaFeu6F/aTiaDMlQNrN4nsvA79HeQPNePL+NU3g6x6l9k/pT0CZzAXuvJGkvpOM+mGFrtGYPpuOoLZHm2QvL9I4Ok45mVGr0YXVSxNPPdUjqk26jHAqOqXSmbK9Uqup2TnVKlWnbxb7QpMaIlh1agU7nwTfVqopdojkPekwWX6tYlv2uRC6TaBJAAknQJPD08wfz09VnKPDUJ6tSxhztDQCSbA6TzW1JstB4gLHEN7Xc1x9ymcXikdqVsJFRwmcroOxnj5hXxFAQ0ZjEB3G5Dpt/KAtWUu07w9iyqt+sj8h96xPp1DXJUtAJgafekgnw22CUqi+s9+q6mHpN65ubQFjjvYOvb51SuMpjPUN7QR3k6rGWMxLUSXpibC9j8ZTGBOYhh0LsxOugNvFaOwuVsjUf7SdDHJYYandp/MR5j+6TjPUlh7JqO77d0rJry0mO710KfDIrAkwOzO9iSNN7rCrRzuqmYAcTff7R87eqZY0RJf95dxUrLKhYaek6pHVJ7qUGivpcXlsnSlplpghdJvSYI7bT4XCxFFR1CcSy+IY0nsys2NImIuCDYGxjSRY21F051KOoTiWR6pHVJ7qEdQlFkeqR1Se6hHUJRZHqkdUnuoR1CUlkeqWdel2fFvtC6XULLE0eye8e0KTGliS3VLNtLtu/wALfa5dLqViKH1h/wALfQu+KTiWVqjK0uFoBNrG3NYYKj6NZ5wT7070nT+rjdxa0eJHuVqNH6x45MPoR7liY/L9+2r0TwlOxH4XOHrI9CsajJdV/K0DzBK6VGlFWoOOVw8RB/2pajSzUqzvxF8dwEBSY1Ef5/0Wq1n1jh+Vp9qVrM/+QB+U+xy6XVfXA8Zb/pDh7D5pRzJxgHC3+glTKP8Aqx/Scn1jObT7ilOkBBf/ACe/4Lp1KUdST+LL5tI9yS6SoTVLfxOp+x0qZxr9+Fx7M06WZgn7zR6hcdpLQZ1a9vmJ+C9F0dTmkw/lC5FWlOIcw/ecPUfqp6kaiTGdy2rM7bv/ABhw8HErlPBn/HfzK6NZxIpxrUphnjmAPvVKmH+vpt4EN/pcY82x5rGW/wB+WsdHv3EIXT6pC9Xtw48pM52ozt4rmNqI61a5s06ggoMJSjUVa1ROZRyWqwaFz2VF0sMPZ8lSfUpeI6lBpJkcNfNL1XrPuHFmQAq5mrCvUSzn8VrmnF0M7UdY3iuX1vf880GqnM4up1jeKwxtVvVvjXKSO8CQkesKo+pIIPNSc7hYh1+ubxWL6rRUbexa+e+Wke9cyhWlgJ3aPYoqvu2+9/6T74Sc9LxO4qq11am2bNzPPgIb6lXFZor62cz1a4/8vRcrDvl73cw0dw/WVfESAH7NN+42Kxz8rXgz0li2sfmBu6m5o5ukZfaU1hwxlEMnRsHvi/quJWfmqsbrB15kW9ibqHKO0Y11+eSzHqRymVmNRBh1dsF3CpSPhlYD6FypRLf3lzp0db/LA96UoUi9jokyOH5Q0+tlFNhs+9yZ7w1sjzt4LPuRcLXZ7F1WilrdlXN4dZP+0rGpDsaDPZa0H0j3pHE4kAPaSb8uQ0WmAPWOc4AiIE+pt4eqZZxcfvREat1uiazRQZJ295XFx9YNxebYOYfCBKYwlJ3VNLRNuWvD1CQx7frOZIgzYciI15qZ53jEfC4x+UncBXBxDZuxpqhh5kl0+RR0nWb+9sLfyZj4/CEnTHVuiZyu172pevUk5pvPoIhY5/jX21W7e069nFC83L/xDy/VQvV7305cPs5PL2KzDNx7/csA/kT4OHojrROjvH/2XO1p0KBtaPP4hVrVO7zU0anZ3P8AK13+0rKseFvNvuhW0bUT+uvuXQw99AJ2IPAfO65VCrmMG43gtdEbkELsspw2YMam2URtcBYmVMOvraLDnbxS9fSQDstjVB0gDhAnunZLYgCY0HhfxKzEqQrG9ge5LO8vL4reu0Tq6PD3bpSq5rL7c5HuuulognmfRVdWaLOdE+Hql39KMH3Z8B8EhisXnjsgROnNYy9SI6ajGZdkQQII8x7lJYfk/quHSxTmjsmOKh2JcdXHzWPdXg6uHxGRoJBsIA0jaTPJJ4p5c6Q4Rb72kCOKSLjxULnOVtxi6OHxuQNEC0yZ1k8lliMa4hwkQ7YbJNSXfOilrTShVLXA8CD8ldDFdIB4LpIIsBPr5exctS0qFOtT6ZDW9kRZwj2GfE+SpT6ShjRJN5LYiIER53SdKkC7lrwsNfZ6ow2JDSczZHlHGO+FKSjLWCo6XGGtjPJ2OiYkAdk27V5ESATt36rm/vRuNjqNuXlKoTb9UpadfA4vJh5m82BuBz/qd6cpSFRznkRtefjsFDZiDP3YJtAEyAfEKlWp+HvPfySiA57ie+NIiRv6rKo0i1vAgj0RnOh7+F1qyveXXi/iqqvVH8J8nfFQr/vj/kIQdOpW0mZ3lk+rYlSKon7VM+bY8ysBXP8A9hd/JIUtqE6kRzpg+0r1W4UdyOmerO0Frx+qzqOdr9eOX2gPJZFgjRn+U4E/0khDabhHZqRtlz6fzH3KWpzCVWl+Uv7WuWrTaNNg6xnlC7VNokZRBnQWgbRlJPhZcmnhC4D6xxjZ7A4TrEGEzh6T2yDSpxuactgDTsusSe9Yn7V0KmI7V3OlotBIF7wbz4BJYki5zPJvMCQe4XK2dRYc0F4aw6A1AdJvB9UlXJI+27kHZSI17/arEJbnvpNP2i634mCNd+x71i8tAixO4GVvomKj3b1GO5ZT7ku53BjTzE/8Voss9k/dPp7ASsH0x/eR7U45jPvDL89yyL2bOWZhYkuKI5Hx/VR1HJMy38QREbD57lKhbkp1KOp7/Jbmvy9nwUfvIUqFuWBoH5CqKR4X4bpp2L4Nb4yT62Wb8U/8Xlb2LMxCxaKWDJMEhvEm0eGq2dhKQ/7s9zf1STid1CypmaYBEudP8vxWdSo06NjxWSkBAFSx8IyKciUW0bWPH1y+xX688fO/qEvkUAoGhVG7R4KzerKUB8FOZA7lZwUJFCqU7JxNI6k/0+9pWlJ1A/ejXUuA9TZKMwrD/wBxvdEesrej0SHaAkRqDHx4L0XLnoxSywclQDue0a7QQsXYFxntu5AnNbw0WFXod2zYji8H2BUo4ao1xhwaYMyZt6rMz8rH0dwzK1G7Wtc25EgCD478l3cL0tLZrMqU4uPs1GkXgRma4eAK85Q6ZqsEG4sRI3BvBA487ei7OF6cZUaRmDSfunUQbAGwd7ViYvpTDukKZu4tgmBAcx+xAlwvrwve6Rxld4cWsaQYFszO6TmJMfFO43F5gA4tcPzmzYuIa20eHDRc3FPNg0MNxPaLjO3ZFhtqs1MSvZcYqs2Q5pdJ/E2OFhCTq9IfipeZPvCYONqtMdWXDgWkR3EaDzWNXpG12vae/wCK639s19Mm41m7I7j/AGQ57Dv8+fvRmpu+8QTxA9Sq/urToZ8fdKipOHbsR57+aoWOH6395Uno8nS3eVT90d8nRTag1Du2fMKOs7x5KQ144+1VdVO9+9QWyz94oLPzLIniAguHCFLVY0kdXaZlVtwKLcT7EEBiltlGXgrCmbmO9ZUCohz1QqciCCVUq4bxVXclBVCmEQoqEKUKi7dkz0Z/GHehC6+WJ6l6St9tnzsjEfw2f4j/ALihC3m5YuBiv4I/8j0pg/4je9CFyd3dw+p+d11Kn8D+f/8AKELU+HNy8d9vy96Tx/2kIWvB5cs/aPiqIQuc9ukJbqmdkIVxZyXo/aVqn2vH3IQteGfKW6HxVK23ghCkqydosEIUlqAhCFhW9RZfqhCspCrd+5QEIWWgVanqhCQKIQhQf//Z"/>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24" name="AutoShape 4" descr="data:image/jpeg;base64,/9j/4AAQSkZJRgABAQAAAQABAAD/2wCEAAkGBhQSEBUUEhQVFBUUFxQXFRcXFxgUFxcWFxcYFxgVFxUYHCYfFxklGRcYIC8gIycpLCwsFx4xNTAqNScrLCkBCQoKDgwOGg8PGiwcHxwsLSkpKSksLCwpKSkpLCksLCksKSwpLCksLCksKSkpKSwsLCwpKSwsLCksLCkpLCksLP/AABEIAOEA4QMBIgACEQEDEQH/xAAcAAACAwEBAQEAAAAAAAAAAAAABAECAwUGBwj/xABDEAABAwIEAgcEBwYFBAMAAAABAAIRAyEEEjFBUWEFEyJxgZGhscHR8AYjMkJSYuEHFDOCkvFyk6Ky0hVDc+IkU8L/xAAZAQEBAQEBAQAAAAAAAAAAAAAAAQIDBAX/xAAmEQEAAgICAQQCAgMAAAAAAAAAARECIRIxQQMTUWEi8ATBcaGx/9oADAMBAAIRAxEAPwD4chXeNxEEm0yR3+foqLYFejRL3BrRLnENaBqSTAHmijUDXAloeB90yAfFpB9VRBLmwYOo1UmWyNJEG+o1g+iqgFQTCD/dDhfWefHndDWzYXQQhCFQIQpQWpGJMA2OvMZZFxJBMjuVEFTCghTChCoEK1QCTlJI2JGUkcwCY8yqoBb0WOecrZA4SSBx8yqUWAzmdlhpIsTJ2bbSeJsuh0N0gylJcLi43JN/081mUk+/DGmxrWjtkt8Lgx8VzMZQ0vMuPsAPz6Lp9H9INcX1HuDTfLN4MDQbrTEdEuL2hploa4+2co42/suNcZ2kS85iaeV0DgPUA7Eq+Cw+d0TFpXTZ0Y3V0kRx1M3E8cwIWPRvZrukRxEaAkbDSDFtuW2pnWmmNfCEER+ipTqNmDYey+yZ6ZpZCIJg6cLfPzvzCVrHcI1xFODY6+5Zvmb3ItrOlteCnLa5Hnfbb50V8QWHL1YcOyM+ZwdL9y2GjK3SAZPNahWKFNuPohWxCEKxjKNc0meEQIjnOafBUVQhCAVqbgCCRIBEi4kcJF1VCCXmSYEDhw5KEIQCEKXOnwtoB7NUEIQpA1v+vL54IBryNCRIItax1HciVCEAhCklBCEIQCEJqh0a9xaAIz/ZJ00lSwqvS9AdNAB/WQA1ljckmba84Hiea87WpZTCinEidN1mYjJJ27VLpxrGQBJl0DSBx8feUuOkA6vna2AQRlB318UsKDQC67httB481lh6mRwdwKmkdHHdINczKWukaTa3vXIWuIrZnlxEToPYs7bLUaWEEIQVCirZeY9fghQhAIQhbApLY8VCEGgpdgultiBE9oyCZA3Ai55jis0KwbYmdIteY46RGnmFBVXdVJAaSSBMCbCYmBtMDyVEKgQhCAV6FYsc1zbOaQ4WBuDIsbG/FUQgkmSoQhALTrzkyWy5s2gmYj7UTEbTCzQgEIUhhOgJjVBoMM4iYsmG9IObTy7g25W18/YsGOc2DpwlZPfJJO5J81idp2l7yefxOq0bTnksQtqAvAAOmvuQatxZa3LEi44FKErfFVpsNvnTZLqQQuX2iyqoVmuj54qqgqEIQCFMIQCs5hGoIkAibWOh7lBKC4nW+3hwWxCAUIQCEIQWYRuCRB0MXgwdDaYMb8tVVC0FBxbmg5eO3moM0IQqBClro4aEXAOojf27KEF6VUtMiJvq0OFxGjgRuoDDBMWEAngTMew+SqhQWe2LEEESDPHu2VUIVEkaX/Tl88U30fjTTm0tcIO9xcKmHBg2kHVGLohsSIJAIAvIIkGeYWJ3pmd6FfEB7i47iw4G0+GvolirMZNhclVy3RoNdHzxsmabgWWnrMwygDaLnvSqsx8GQgdZ0U8sc+1oHOSfTf5ukS3ivR0MO3q29qnLntE5RMR36j3DRYdNdHBrmAGwhhNp3gnTh86Lny3UsRlunDTNHDnqy7u4X2IHEhVoUOy5x0bbxNlv0XVdnFMGz3N7puAfWZ5LbRbFUsro90eCzY2TC9P9JejW3cJkCSeNvtEczHkub0cykGBz29q+U5tTe0cvgs453FlkOoqfhd/SfghT1x4+h+KFval0IQtgQhCAUgTYKF6r6L9CwOucLn+GI0H4/gszNC3Rf0abSb1mIZndYhkwxnOoZlzvyi1r6wuB0rjzVfr2RZoAAaBwDRYBei6exhFPKLakncryCmPzIEIQtgQhCAQhCCzXwDYGRF9rgyOdo7iVVWcPXbcd6tSpZrXJOwCgYw9PNPWOyhg0Np3DQOKKuGlpe0iG2O15i3HjPNY4p8mDMixJ18UB8tAOnEm3ksM/aRSywSIkSCdJ9kLc4PsyBfb808OXNKveYjNIExradYnRMYbpEtaWkSIIB3APBWpWbL1aWW0bkeVlRpi69F0RgxUwlUb5rOPp880tSwTH0mZRDg254kkj58Oaxy7Z5Of1RgPEjcCD5gp3H4gOpUyHGQRa0kjeRof+SyohzmmmTGXjoBpHmue5vir2vbo1MWzqOrbaXZidbCYBjckylBmaWu0m4J0sb/2VMO+DN43hdA4CHw+0tJJnQ5Z+e8JM0XTu4og0HuN5puk8SW2JPEkT3BcKrQyYds6PGYcQ7Y90WPhxWOI6QflyAksjnJncnjYDwS1fFuflBNmtDQOQ96RjSwwQrZ/n5CFpUIQpa6OGhFwDqI3357LYhCEIG+isF1tZrNibx+EXPpbxX1LocUxReXHtEAU27TpJMiAACBrqvB/RXClxe+LNDWTzcXHXc2jyXuujcKSWN3MX0A7/AEXD1JIeM+kLZLttbBeXX0P6aYDq6jxra/f/AGhfPF0wm4AhCFsCEIQCEIQCd6MacxgkQDMcEktMPVyuBMxwG6k7hJ6FYXmLLbAwZDvsnXkdjyXSp9XWlrQQRlMncaEeceXmpSc1g7Y+22bcCLe7xXPvSWVq4aHhuYQYgnSDxWCl39lC6Q0bw/Sj2U3U2mA4ySNVhh8QWGW93gswrimMmbMJBAy9rMQQTmFssCI1m4trE0lQ7Jrg0WgBziRmfa5dbL4fFcmq6JEa8ZlM9H0HAGoLCCJ4Dc89EpXeS4lzi47kzr4rEdpEUJ00uCCOF10HOzMjKdLFxkgbgNA43k8vHm5tPnh8+K1NQwbSNLzY8+Oi0swxcLqqu5h1hVARUIQhBYqEKWuI0MajwIgjyW6EIUjmoSkfTP2d4UO6JxjgO2ytSLSLEGBfwEro0XuAY4ceFiJg+EJX9htUVKlbDOdAcA8t/G3I9jgeQLmO8F7Sp9BqrMzAbBz8oOmUZYdI2MxyIXhzyjHOYl0q4h876fc6oCSL+Owj2Qvn1QQT3r6x9Kuin0HuGoO9tCNxPzC+YdJYbJUI8V6fSm40zOpKIQhdaQIQhKAtqOGkjMcoIJzESFnTFxaeS3xDC1otGa9idPepKTLF9KBO0xPNQ6kQASCAdDx7lvhQCI353Eb2ju4Kjq/aEaDQHQeCzZbbotwD4MguENIOk2nmqYoAuDQXFzS5pLiIgOtB9qyuCZseHqoY7tSdz83TzZW7TUGWW2JkdoTzsNovw2RTcALi+0/Bb1GH8Lcu7h2rd5W1GmHtqZGw1rSZ+9p+h0SZ0lkxXOUtgXAHkZ9qpk42vfkoLYKYeBEZpna4gxBme7giuxialPsUGPADYLydC6fsg8gPMpDE4Nr6pDCBDC7jJAkjkVzioDiNLKcaKN43DQym8aOaAf8AENVDoLbuvP2faSfRYGoYju19yotRAfw+Gc+g8giKdy3cg7+Cxq4FzRTMH6xuYcftFo7pt5hTh6wYagmQWuaCJvsDB9/NO4nG/VYc7tp1G+TzA46KVNi3/Rq34G/6fihYf9bfxf8A5jlKccjbmoW4o9kmRYtET2jIcZA3Ay3O0jiq5F6aS2UIXT6I6EqYl5bTFmtLnuOjWjc89gN/NJ1qOVxHAkeSlFu/+znpf936RpOJgPPVOPDPAH+qF+rqdJrg1wgiLHWxj4L8X5F99/ZL+0fraIoVnTUpjebjZ08DvznkvF/K9G/zbxy8Od9KaNYYt3Wds5nAA6ASYi22aZ5r5p9Kuji1xMaG/wAO9fpf6QYYVoLWh0akbDYg7r5N9MPo3BcYN5PiVn0M4ulyh8cQmsZhCx5adtFhkXvpztRC0yIyJxLUa8iY31TbXsyNa4mQdYkNb9oxxcSlsiC1ScLSzeAxAHZLQdw4jTiHcQsajGtfqHtnxPEwswFLRrb9Fn2yzdLANeezoBbie/gUj1XajjxtrvfZM4XFOpmW+yVSvUlxItIaCIt9mD6hZnCYlYlWth3M1kcxp3SmsLjA2jUaRJcDBtaYHuSrW37UkctdLa+C1qtZlaG6kjMT8/MK546TtatihmztaL7Rwjf51WGIBfUMCSeHcoqV3TAMiZta8Ad+yb6Oowx73dllgTu6fuNO3NcmuijqRDZ2nLPPlytqsnNhPYGs01WF4BY0xGnd6x5I6VqAVC1oGVjj5nX19iXssmNLE80dWYnaY8Vu3K7LtNnAc57Q7rKzaRY6NwTwiIJlaiaLZ18KWGHESQCAL6+xYALQVDmkzPs3Rh6Rc6AJKsTfYrlQtupd8kfFSutwy06tAp/OvomuqR1a7U5293+zzDtbhH/iql0nk3sgek+JXiuncFkru5mV3/o1j8tIsGrST4OMz5yo+kGGFQZhqlFvIdWmMBi6lGoKlJxY4aEcOB4hX6pR1aTjZb7R9DP2h08UzLVOWqBDmyZLfxC0Pb3XE7Lo9MYQuaR9oEWIuD48V8Ha0gggkEGQQYIPEEaFeu6F/aTiaDMlQNrN4nsvA79HeQPNePL+NU3g6x6l9k/pT0CZzAXuvJGkvpOM+mGFrtGYPpuOoLZHm2QvL9I4Ok45mVGr0YXVSxNPPdUjqk26jHAqOqXSmbK9Uqup2TnVKlWnbxb7QpMaIlh1agU7nwTfVqopdojkPekwWX6tYlv2uRC6TaBJAAknQJPD08wfz09VnKPDUJ6tSxhztDQCSbA6TzW1JstB4gLHEN7Xc1x9ymcXikdqVsJFRwmcroOxnj5hXxFAQ0ZjEB3G5Dpt/KAtWUu07w9iyqt+sj8h96xPp1DXJUtAJgafekgnw22CUqi+s9+q6mHpN65ubQFjjvYOvb51SuMpjPUN7QR3k6rGWMxLUSXpibC9j8ZTGBOYhh0LsxOugNvFaOwuVsjUf7SdDHJYYandp/MR5j+6TjPUlh7JqO77d0rJry0mO710KfDIrAkwOzO9iSNN7rCrRzuqmYAcTff7R87eqZY0RJf95dxUrLKhYaek6pHVJ7qUGivpcXlsnSlplpghdJvSYI7bT4XCxFFR1CcSy+IY0nsys2NImIuCDYGxjSRY21F051KOoTiWR6pHVJ7qEdQlFkeqR1Se6hHUJRZHqkdUnuoR1CUlkeqWdel2fFvtC6XULLE0eye8e0KTGliS3VLNtLtu/wALfa5dLqViKH1h/wALfQu+KTiWVqjK0uFoBNrG3NYYKj6NZ5wT7070nT+rjdxa0eJHuVqNH6x45MPoR7liY/L9+2r0TwlOxH4XOHrI9CsajJdV/K0DzBK6VGlFWoOOVw8RB/2pajSzUqzvxF8dwEBSY1Ef5/0Wq1n1jh+Vp9qVrM/+QB+U+xy6XVfXA8Zb/pDh7D5pRzJxgHC3+glTKP8Aqx/Scn1jObT7ilOkBBf/ACe/4Lp1KUdST+LL5tI9yS6SoTVLfxOp+x0qZxr9+Fx7M06WZgn7zR6hcdpLQZ1a9vmJ+C9F0dTmkw/lC5FWlOIcw/ecPUfqp6kaiTGdy2rM7bv/ABhw8HErlPBn/HfzK6NZxIpxrUphnjmAPvVKmH+vpt4EN/pcY82x5rGW/wB+WsdHv3EIXT6pC9Xtw48pM52ozt4rmNqI61a5s06ggoMJSjUVa1ROZRyWqwaFz2VF0sMPZ8lSfUpeI6lBpJkcNfNL1XrPuHFmQAq5mrCvUSzn8VrmnF0M7UdY3iuX1vf880GqnM4up1jeKwxtVvVvjXKSO8CQkesKo+pIIPNSc7hYh1+ubxWL6rRUbexa+e+Wke9cyhWlgJ3aPYoqvu2+9/6T74Sc9LxO4qq11am2bNzPPgIb6lXFZor62cz1a4/8vRcrDvl73cw0dw/WVfESAH7NN+42Kxz8rXgz0li2sfmBu6m5o5ukZfaU1hwxlEMnRsHvi/quJWfmqsbrB15kW9ibqHKO0Y11+eSzHqRymVmNRBh1dsF3CpSPhlYD6FypRLf3lzp0db/LA96UoUi9jokyOH5Q0+tlFNhs+9yZ7w1sjzt4LPuRcLXZ7F1WilrdlXN4dZP+0rGpDsaDPZa0H0j3pHE4kAPaSb8uQ0WmAPWOc4AiIE+pt4eqZZxcfvREat1uiazRQZJ295XFx9YNxebYOYfCBKYwlJ3VNLRNuWvD1CQx7frOZIgzYciI15qZ53jEfC4x+UncBXBxDZuxpqhh5kl0+RR0nWb+9sLfyZj4/CEnTHVuiZyu172pevUk5pvPoIhY5/jX21W7e069nFC83L/xDy/VQvV7305cPs5PL2KzDNx7/csA/kT4OHojrROjvH/2XO1p0KBtaPP4hVrVO7zU0anZ3P8AK13+0rKseFvNvuhW0bUT+uvuXQw99AJ2IPAfO65VCrmMG43gtdEbkELsspw2YMam2URtcBYmVMOvraLDnbxS9fSQDstjVB0gDhAnunZLYgCY0HhfxKzEqQrG9ge5LO8vL4reu0Tq6PD3bpSq5rL7c5HuuulognmfRVdWaLOdE+Hql39KMH3Z8B8EhisXnjsgROnNYy9SI6ajGZdkQQII8x7lJYfk/quHSxTmjsmOKh2JcdXHzWPdXg6uHxGRoJBsIA0jaTPJJ4p5c6Q4Rb72kCOKSLjxULnOVtxi6OHxuQNEC0yZ1k8lliMa4hwkQ7YbJNSXfOilrTShVLXA8CD8ldDFdIB4LpIIsBPr5exctS0qFOtT6ZDW9kRZwj2GfE+SpT6ShjRJN5LYiIER53SdKkC7lrwsNfZ6ow2JDSczZHlHGO+FKSjLWCo6XGGtjPJ2OiYkAdk27V5ESATt36rm/vRuNjqNuXlKoTb9UpadfA4vJh5m82BuBz/qd6cpSFRznkRtefjsFDZiDP3YJtAEyAfEKlWp+HvPfySiA57ie+NIiRv6rKo0i1vAgj0RnOh7+F1qyveXXi/iqqvVH8J8nfFQr/vj/kIQdOpW0mZ3lk+rYlSKon7VM+bY8ysBXP8A9hd/JIUtqE6kRzpg+0r1W4UdyOmerO0Frx+qzqOdr9eOX2gPJZFgjRn+U4E/0khDabhHZqRtlz6fzH3KWpzCVWl+Uv7WuWrTaNNg6xnlC7VNokZRBnQWgbRlJPhZcmnhC4D6xxjZ7A4TrEGEzh6T2yDSpxuactgDTsusSe9Yn7V0KmI7V3OlotBIF7wbz4BJYki5zPJvMCQe4XK2dRYc0F4aw6A1AdJvB9UlXJI+27kHZSI17/arEJbnvpNP2i634mCNd+x71i8tAixO4GVvomKj3b1GO5ZT7ku53BjTzE/8Voss9k/dPp7ASsH0x/eR7U45jPvDL89yyL2bOWZhYkuKI5Hx/VR1HJMy38QREbD57lKhbkp1KOp7/Jbmvy9nwUfvIUqFuWBoH5CqKR4X4bpp2L4Nb4yT62Wb8U/8Xlb2LMxCxaKWDJMEhvEm0eGq2dhKQ/7s9zf1STid1CypmaYBEudP8vxWdSo06NjxWSkBAFSx8IyKciUW0bWPH1y+xX688fO/qEvkUAoGhVG7R4KzerKUB8FOZA7lZwUJFCqU7JxNI6k/0+9pWlJ1A/ejXUuA9TZKMwrD/wBxvdEesrej0SHaAkRqDHx4L0XLnoxSywclQDue0a7QQsXYFxntu5AnNbw0WFXod2zYji8H2BUo4ao1xhwaYMyZt6rMz8rH0dwzK1G7Wtc25EgCD478l3cL0tLZrMqU4uPs1GkXgRma4eAK85Q6ZqsEG4sRI3BvBA487ei7OF6cZUaRmDSfunUQbAGwd7ViYvpTDukKZu4tgmBAcx+xAlwvrwve6Rxld4cWsaQYFszO6TmJMfFO43F5gA4tcPzmzYuIa20eHDRc3FPNg0MNxPaLjO3ZFhtqs1MSvZcYqs2Q5pdJ/E2OFhCTq9IfipeZPvCYONqtMdWXDgWkR3EaDzWNXpG12vae/wCK639s19Mm41m7I7j/AGQ57Dv8+fvRmpu+8QTxA9Sq/urToZ8fdKipOHbsR57+aoWOH6395Uno8nS3eVT90d8nRTag1Du2fMKOs7x5KQ144+1VdVO9+9QWyz94oLPzLIniAguHCFLVY0kdXaZlVtwKLcT7EEBiltlGXgrCmbmO9ZUCohz1QqciCCVUq4bxVXclBVCmEQoqEKUKi7dkz0Z/GHehC6+WJ6l6St9tnzsjEfw2f4j/ALihC3m5YuBiv4I/8j0pg/4je9CFyd3dw+p+d11Kn8D+f/8AKELU+HNy8d9vy96Tx/2kIWvB5cs/aPiqIQuc9ukJbqmdkIVxZyXo/aVqn2vH3IQteGfKW6HxVK23ghCkqydosEIUlqAhCFhW9RZfqhCspCrd+5QEIWWgVanqhCQKIQhQf//Z"/>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6"/>
          <p:cNvSpPr txBox="1">
            <a:spLocks noChangeArrowheads="1"/>
          </p:cNvSpPr>
          <p:nvPr/>
        </p:nvSpPr>
        <p:spPr bwMode="auto">
          <a:xfrm>
            <a:off x="1428423" y="1104364"/>
            <a:ext cx="7258377" cy="3600986"/>
          </a:xfrm>
          <a:prstGeom prst="rect">
            <a:avLst/>
          </a:prstGeom>
          <a:noFill/>
          <a:ln w="9525">
            <a:noFill/>
            <a:miter lim="800000"/>
            <a:headEnd/>
            <a:tailEnd/>
          </a:ln>
        </p:spPr>
        <p:txBody>
          <a:bodyPr wrap="square">
            <a:spAutoFit/>
          </a:bodyPr>
          <a:lstStyle/>
          <a:p>
            <a:pPr marL="457200" indent="-457200">
              <a:buFont typeface="+mj-lt"/>
              <a:buAutoNum type="arabicPeriod"/>
            </a:pPr>
            <a:r>
              <a:rPr lang="en-US" sz="2400">
                <a:solidFill>
                  <a:srgbClr val="FFFF00"/>
                </a:solidFill>
              </a:rPr>
              <a:t>  </a:t>
            </a:r>
            <a:r>
              <a:rPr lang="en-US" sz="2400" smtClean="0">
                <a:solidFill>
                  <a:schemeClr val="bg1"/>
                </a:solidFill>
              </a:rPr>
              <a:t>Healthy Body &amp; Mind</a:t>
            </a:r>
          </a:p>
          <a:p>
            <a:pPr marL="457200" indent="-457200">
              <a:buFont typeface="+mj-lt"/>
              <a:buAutoNum type="arabicPeriod"/>
            </a:pPr>
            <a:r>
              <a:rPr lang="en-US" sz="2400" smtClean="0">
                <a:solidFill>
                  <a:schemeClr val="bg1"/>
                </a:solidFill>
              </a:rPr>
              <a:t>  </a:t>
            </a:r>
            <a:r>
              <a:rPr lang="en-US" sz="2400" smtClean="0">
                <a:solidFill>
                  <a:srgbClr val="FFFF00"/>
                </a:solidFill>
              </a:rPr>
              <a:t>Sins are washed away</a:t>
            </a:r>
          </a:p>
          <a:p>
            <a:pPr marL="457200" indent="-457200">
              <a:buFont typeface="+mj-lt"/>
              <a:buAutoNum type="arabicPeriod"/>
            </a:pPr>
            <a:r>
              <a:rPr lang="en-US" sz="2400" smtClean="0">
                <a:solidFill>
                  <a:schemeClr val="bg1"/>
                </a:solidFill>
              </a:rPr>
              <a:t>  Develops </a:t>
            </a:r>
            <a:r>
              <a:rPr lang="en-US" sz="2400">
                <a:solidFill>
                  <a:schemeClr val="bg1"/>
                </a:solidFill>
              </a:rPr>
              <a:t>Will </a:t>
            </a:r>
            <a:r>
              <a:rPr lang="en-US" sz="2400" smtClean="0">
                <a:solidFill>
                  <a:schemeClr val="bg1"/>
                </a:solidFill>
              </a:rPr>
              <a:t>Power</a:t>
            </a:r>
            <a:endParaRPr lang="en-US" sz="2400">
              <a:solidFill>
                <a:schemeClr val="bg1"/>
              </a:solidFill>
            </a:endParaRPr>
          </a:p>
          <a:p>
            <a:pPr marL="457200" indent="-457200">
              <a:buFont typeface="+mj-lt"/>
              <a:buAutoNum type="arabicPeriod"/>
            </a:pPr>
            <a:r>
              <a:rPr lang="en-US" sz="2400">
                <a:solidFill>
                  <a:schemeClr val="bg1"/>
                </a:solidFill>
              </a:rPr>
              <a:t>  </a:t>
            </a:r>
            <a:r>
              <a:rPr lang="en-US" sz="2400" smtClean="0">
                <a:solidFill>
                  <a:srgbClr val="FFFF00"/>
                </a:solidFill>
              </a:rPr>
              <a:t>Gives </a:t>
            </a:r>
            <a:r>
              <a:rPr lang="en-US" sz="2400">
                <a:solidFill>
                  <a:srgbClr val="FFFF00"/>
                </a:solidFill>
              </a:rPr>
              <a:t>clear thinking</a:t>
            </a:r>
          </a:p>
          <a:p>
            <a:pPr marL="457200" indent="-457200">
              <a:buFont typeface="+mj-lt"/>
              <a:buAutoNum type="arabicPeriod"/>
            </a:pPr>
            <a:r>
              <a:rPr lang="en-US" sz="2400">
                <a:solidFill>
                  <a:schemeClr val="bg1"/>
                </a:solidFill>
              </a:rPr>
              <a:t>  </a:t>
            </a:r>
            <a:r>
              <a:rPr lang="en-US" sz="2400" smtClean="0">
                <a:solidFill>
                  <a:schemeClr val="bg1"/>
                </a:solidFill>
              </a:rPr>
              <a:t>Increases concentration power</a:t>
            </a:r>
            <a:endParaRPr lang="en-US" sz="2400">
              <a:solidFill>
                <a:schemeClr val="bg1"/>
              </a:solidFill>
            </a:endParaRPr>
          </a:p>
          <a:p>
            <a:pPr marL="457200" indent="-457200">
              <a:buFont typeface="+mj-lt"/>
              <a:buAutoNum type="arabicPeriod"/>
            </a:pPr>
            <a:r>
              <a:rPr lang="en-US" sz="2400" smtClean="0">
                <a:solidFill>
                  <a:schemeClr val="bg1"/>
                </a:solidFill>
              </a:rPr>
              <a:t>  </a:t>
            </a:r>
            <a:r>
              <a:rPr lang="en-US" sz="2400">
                <a:solidFill>
                  <a:schemeClr val="bg1"/>
                </a:solidFill>
              </a:rPr>
              <a:t>Toxins are flushed out</a:t>
            </a:r>
          </a:p>
          <a:p>
            <a:pPr marL="457200" indent="-457200">
              <a:buFont typeface="+mj-lt"/>
              <a:buAutoNum type="arabicPeriod"/>
            </a:pPr>
            <a:r>
              <a:rPr lang="en-US" sz="2400">
                <a:solidFill>
                  <a:srgbClr val="FFFF00"/>
                </a:solidFill>
              </a:rPr>
              <a:t>  Extra fats are burned out</a:t>
            </a:r>
          </a:p>
          <a:p>
            <a:pPr marL="457200" indent="-457200">
              <a:buFont typeface="+mj-lt"/>
              <a:buAutoNum type="arabicPeriod"/>
            </a:pPr>
            <a:r>
              <a:rPr lang="en-US" sz="2400">
                <a:solidFill>
                  <a:schemeClr val="bg1"/>
                </a:solidFill>
              </a:rPr>
              <a:t>  </a:t>
            </a:r>
            <a:r>
              <a:rPr lang="en-US" sz="2400" smtClean="0">
                <a:solidFill>
                  <a:schemeClr val="bg1"/>
                </a:solidFill>
              </a:rPr>
              <a:t>Body works on curing diseases</a:t>
            </a:r>
          </a:p>
          <a:p>
            <a:pPr marL="457200" indent="-457200">
              <a:buFont typeface="+mj-lt"/>
              <a:buAutoNum type="arabicPeriod"/>
            </a:pPr>
            <a:r>
              <a:rPr lang="en-US" sz="3600" smtClean="0">
                <a:solidFill>
                  <a:srgbClr val="FFFF00"/>
                </a:solidFill>
              </a:rPr>
              <a:t>  Krishna Bhakti develops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6" descr="http://www.hdwallpapersimages.com/wp-content/uploads/Romantic-Night-Moon-Beach-Images.jpg"/>
          <p:cNvPicPr>
            <a:picLocks noChangeAspect="1" noChangeArrowheads="1"/>
          </p:cNvPicPr>
          <p:nvPr/>
        </p:nvPicPr>
        <p:blipFill>
          <a:blip r:embed="rId2" cstate="print"/>
          <a:srcRect/>
          <a:stretch>
            <a:fillRect/>
          </a:stretch>
        </p:blipFill>
        <p:spPr bwMode="auto">
          <a:xfrm flipH="1">
            <a:off x="-1" y="0"/>
            <a:ext cx="9143999" cy="5143500"/>
          </a:xfrm>
          <a:prstGeom prst="rect">
            <a:avLst/>
          </a:prstGeom>
          <a:noFill/>
        </p:spPr>
      </p:pic>
      <p:sp>
        <p:nvSpPr>
          <p:cNvPr id="14338" name="Rectangle 3"/>
          <p:cNvSpPr>
            <a:spLocks noChangeArrowheads="1"/>
          </p:cNvSpPr>
          <p:nvPr/>
        </p:nvSpPr>
        <p:spPr bwMode="auto">
          <a:xfrm>
            <a:off x="914400" y="1276350"/>
            <a:ext cx="5257800" cy="1977464"/>
          </a:xfrm>
          <a:prstGeom prst="rect">
            <a:avLst/>
          </a:prstGeom>
          <a:noFill/>
          <a:ln w="9525">
            <a:noFill/>
            <a:miter lim="800000"/>
            <a:headEnd/>
            <a:tailEnd/>
          </a:ln>
        </p:spPr>
        <p:txBody>
          <a:bodyPr wrap="square">
            <a:spAutoFit/>
          </a:bodyPr>
          <a:lstStyle/>
          <a:p>
            <a:pPr marL="457200" indent="-457200">
              <a:buFont typeface="Arial" charset="0"/>
              <a:buChar char="•"/>
              <a:tabLst>
                <a:tab pos="2286000" algn="l"/>
              </a:tabLst>
            </a:pPr>
            <a:r>
              <a:rPr lang="sv-SE" sz="3200">
                <a:solidFill>
                  <a:srgbClr val="FFFF00"/>
                </a:solidFill>
              </a:rPr>
              <a:t>Do NOT eat any Grains or Beans.</a:t>
            </a:r>
          </a:p>
          <a:p>
            <a:pPr marL="457200" indent="-457200">
              <a:tabLst>
                <a:tab pos="2286000" algn="l"/>
              </a:tabLst>
            </a:pPr>
            <a:endParaRPr lang="sv-SE" sz="1050">
              <a:solidFill>
                <a:schemeClr val="bg1"/>
              </a:solidFill>
            </a:endParaRPr>
          </a:p>
          <a:p>
            <a:pPr marL="457200" indent="-457200">
              <a:buFont typeface="Arial" charset="0"/>
              <a:buChar char="•"/>
              <a:tabLst>
                <a:tab pos="2286000" algn="l"/>
              </a:tabLst>
            </a:pPr>
            <a:r>
              <a:rPr lang="sv-SE" sz="3200">
                <a:solidFill>
                  <a:srgbClr val="FFFF00"/>
                </a:solidFill>
              </a:rPr>
              <a:t>Chant </a:t>
            </a:r>
            <a:r>
              <a:rPr lang="sv-SE" sz="3200" smtClean="0">
                <a:solidFill>
                  <a:srgbClr val="FFFF00"/>
                </a:solidFill>
              </a:rPr>
              <a:t>&amp;</a:t>
            </a:r>
            <a:r>
              <a:rPr lang="sv-SE" sz="1100">
                <a:solidFill>
                  <a:schemeClr val="bg1"/>
                </a:solidFill>
              </a:rPr>
              <a:t> </a:t>
            </a:r>
            <a:r>
              <a:rPr lang="sv-SE" sz="3200" smtClean="0">
                <a:solidFill>
                  <a:srgbClr val="FFFF00"/>
                </a:solidFill>
              </a:rPr>
              <a:t>Sing Bhajans</a:t>
            </a:r>
            <a:endParaRPr lang="sv-SE" sz="3200">
              <a:solidFill>
                <a:srgbClr val="FFFF00"/>
              </a:solidFill>
            </a:endParaRPr>
          </a:p>
          <a:p>
            <a:pPr marL="457200" indent="-457200">
              <a:buFont typeface="Arial" charset="0"/>
              <a:buChar char="•"/>
              <a:tabLst>
                <a:tab pos="2286000" algn="l"/>
              </a:tabLst>
            </a:pPr>
            <a:endParaRPr lang="sv-SE" sz="1600">
              <a:solidFill>
                <a:srgbClr val="FFFF00"/>
              </a:solidFill>
            </a:endParaRPr>
          </a:p>
        </p:txBody>
      </p:sp>
      <p:sp>
        <p:nvSpPr>
          <p:cNvPr id="17411" name="Rectangle 3"/>
          <p:cNvSpPr>
            <a:spLocks noChangeArrowheads="1"/>
          </p:cNvSpPr>
          <p:nvPr/>
        </p:nvSpPr>
        <p:spPr bwMode="auto">
          <a:xfrm>
            <a:off x="0" y="0"/>
            <a:ext cx="9144000" cy="523220"/>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r>
              <a:rPr lang="sv-SE" sz="2800">
                <a:solidFill>
                  <a:srgbClr val="FFC000"/>
                </a:solidFill>
              </a:rPr>
              <a:t>How to follow </a:t>
            </a:r>
            <a:r>
              <a:rPr lang="sv-SE" sz="2800" smtClean="0">
                <a:solidFill>
                  <a:srgbClr val="FFC000"/>
                </a:solidFill>
              </a:rPr>
              <a:t>Ekadasi? </a:t>
            </a:r>
            <a:endParaRPr lang="en-US" sz="2800">
              <a:solidFill>
                <a:srgbClr val="FFC000"/>
              </a:solidFill>
            </a:endParaRPr>
          </a:p>
        </p:txBody>
      </p:sp>
      <p:sp>
        <p:nvSpPr>
          <p:cNvPr id="14340" name="Rectangle 4"/>
          <p:cNvSpPr>
            <a:spLocks noChangeArrowheads="1"/>
          </p:cNvSpPr>
          <p:nvPr/>
        </p:nvSpPr>
        <p:spPr bwMode="auto">
          <a:xfrm>
            <a:off x="0" y="4019550"/>
            <a:ext cx="9144000" cy="1323439"/>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buFont typeface="Arial" charset="0"/>
              <a:buNone/>
              <a:defRPr/>
            </a:pPr>
            <a:r>
              <a:rPr lang="sv-SE" sz="3200" b="1" dirty="0">
                <a:solidFill>
                  <a:schemeClr val="bg1"/>
                </a:solidFill>
              </a:rPr>
              <a:t>Ekadasi and Dwadasi days are posted on </a:t>
            </a:r>
            <a:r>
              <a:rPr lang="sv-SE" sz="3200" b="1">
                <a:solidFill>
                  <a:schemeClr val="bg1"/>
                </a:solidFill>
              </a:rPr>
              <a:t>our </a:t>
            </a:r>
            <a:r>
              <a:rPr lang="sv-SE" sz="3200" b="1" smtClean="0">
                <a:solidFill>
                  <a:schemeClr val="bg1"/>
                </a:solidFill>
              </a:rPr>
              <a:t>web</a:t>
            </a:r>
          </a:p>
          <a:p>
            <a:pPr algn="ctr">
              <a:spcBef>
                <a:spcPct val="50000"/>
              </a:spcBef>
              <a:buFont typeface="Arial" charset="0"/>
              <a:buNone/>
              <a:defRPr/>
            </a:pPr>
            <a:r>
              <a:rPr lang="sv-SE" sz="3200" b="1" smtClean="0">
                <a:solidFill>
                  <a:srgbClr val="FFFF00"/>
                </a:solidFill>
              </a:rPr>
              <a:t>www.gokulbhajan.com</a:t>
            </a:r>
            <a:endParaRPr lang="sv-SE" sz="4800" b="1" dirty="0">
              <a:solidFill>
                <a:srgbClr val="FFFF00"/>
              </a:solidFill>
            </a:endParaRPr>
          </a:p>
        </p:txBody>
      </p:sp>
      <p:sp>
        <p:nvSpPr>
          <p:cNvPr id="30722" name="AutoShape 2" descr="data:image/jpeg;base64,/9j/4AAQSkZJRgABAQAAAQABAAD/2wCEAAkGBhQSEBUUEhQVFBUUFxQXFRcXFxgUFxcWFxcYFxgVFxUYHCYfFxklGRcYIC8gIycpLCwsFx4xNTAqNScrLCkBCQoKDgwOGg8PGiwcHxwsLSkpKSksLCwpKSkpLCksLCksKSwpLCksLCksKSkpKSwsLCwpKSwsLCksLCkpLCksLP/AABEIAOEA4QMBIgACEQEDEQH/xAAcAAACAwEBAQEAAAAAAAAAAAAABAECAwUGBwj/xABDEAABAwIEAgcEBwYFBAMAAAABAAIRAyEEEjFBUWEFEyJxgZGhscHR8AYjMkJSYuEHFDOCkvFyk6Ky0hVDc+IkU8L/xAAZAQEBAQEBAQAAAAAAAAAAAAAAAQIDBAX/xAAmEQEAAgICAQQCAgMAAAAAAAAAARECIRIxQQMTUWEi8ATBcaGx/9oADAMBAAIRAxEAPwD4chXeNxEEm0yR3+foqLYFejRL3BrRLnENaBqSTAHmijUDXAloeB90yAfFpB9VRBLmwYOo1UmWyNJEG+o1g+iqgFQTCD/dDhfWefHndDWzYXQQhCFQIQpQWpGJMA2OvMZZFxJBMjuVEFTCghTChCoEK1QCTlJI2JGUkcwCY8yqoBb0WOecrZA4SSBx8yqUWAzmdlhpIsTJ2bbSeJsuh0N0gylJcLi43JN/081mUk+/DGmxrWjtkt8Lgx8VzMZQ0vMuPsAPz6Lp9H9INcX1HuDTfLN4MDQbrTEdEuL2hploa4+2co42/suNcZ2kS85iaeV0DgPUA7Eq+Cw+d0TFpXTZ0Y3V0kRx1M3E8cwIWPRvZrukRxEaAkbDSDFtuW2pnWmmNfCEER+ipTqNmDYey+yZ6ZpZCIJg6cLfPzvzCVrHcI1xFODY6+5Zvmb3ItrOlteCnLa5Hnfbb50V8QWHL1YcOyM+ZwdL9y2GjK3SAZPNahWKFNuPohWxCEKxjKNc0meEQIjnOafBUVQhCAVqbgCCRIBEi4kcJF1VCCXmSYEDhw5KEIQCEKXOnwtoB7NUEIQpA1v+vL54IBryNCRIItax1HciVCEAhCklBCEIQCEJqh0a9xaAIz/ZJ00lSwqvS9AdNAB/WQA1ljckmba84Hiea87WpZTCinEidN1mYjJJ27VLpxrGQBJl0DSBx8feUuOkA6vna2AQRlB318UsKDQC67httB481lh6mRwdwKmkdHHdINczKWukaTa3vXIWuIrZnlxEToPYs7bLUaWEEIQVCirZeY9fghQhAIQhbApLY8VCEGgpdgultiBE9oyCZA3Ai55jis0KwbYmdIteY46RGnmFBVXdVJAaSSBMCbCYmBtMDyVEKgQhCAV6FYsc1zbOaQ4WBuDIsbG/FUQgkmSoQhALTrzkyWy5s2gmYj7UTEbTCzQgEIUhhOgJjVBoMM4iYsmG9IObTy7g25W18/YsGOc2DpwlZPfJJO5J81idp2l7yefxOq0bTnksQtqAvAAOmvuQatxZa3LEi44FKErfFVpsNvnTZLqQQuX2iyqoVmuj54qqgqEIQCFMIQCs5hGoIkAibWOh7lBKC4nW+3hwWxCAUIQCEIQWYRuCRB0MXgwdDaYMb8tVVC0FBxbmg5eO3moM0IQqBClro4aEXAOojf27KEF6VUtMiJvq0OFxGjgRuoDDBMWEAngTMew+SqhQWe2LEEESDPHu2VUIVEkaX/Tl88U30fjTTm0tcIO9xcKmHBg2kHVGLohsSIJAIAvIIkGeYWJ3pmd6FfEB7i47iw4G0+GvolirMZNhclVy3RoNdHzxsmabgWWnrMwygDaLnvSqsx8GQgdZ0U8sc+1oHOSfTf5ukS3ivR0MO3q29qnLntE5RMR36j3DRYdNdHBrmAGwhhNp3gnTh86Lny3UsRlunDTNHDnqy7u4X2IHEhVoUOy5x0bbxNlv0XVdnFMGz3N7puAfWZ5LbRbFUsro90eCzY2TC9P9JejW3cJkCSeNvtEczHkub0cykGBz29q+U5tTe0cvgs453FlkOoqfhd/SfghT1x4+h+KFval0IQtgQhCAUgTYKF6r6L9CwOucLn+GI0H4/gszNC3Rf0abSb1mIZndYhkwxnOoZlzvyi1r6wuB0rjzVfr2RZoAAaBwDRYBei6exhFPKLakncryCmPzIEIQtgQhCAQhCCzXwDYGRF9rgyOdo7iVVWcPXbcd6tSpZrXJOwCgYw9PNPWOyhg0Np3DQOKKuGlpe0iG2O15i3HjPNY4p8mDMixJ18UB8tAOnEm3ksM/aRSywSIkSCdJ9kLc4PsyBfb808OXNKveYjNIExradYnRMYbpEtaWkSIIB3APBWpWbL1aWW0bkeVlRpi69F0RgxUwlUb5rOPp880tSwTH0mZRDg254kkj58Oaxy7Z5Of1RgPEjcCD5gp3H4gOpUyHGQRa0kjeRof+SyohzmmmTGXjoBpHmue5vir2vbo1MWzqOrbaXZidbCYBjckylBmaWu0m4J0sb/2VMO+DN43hdA4CHw+0tJJnQ5Z+e8JM0XTu4og0HuN5puk8SW2JPEkT3BcKrQyYds6PGYcQ7Y90WPhxWOI6QflyAksjnJncnjYDwS1fFuflBNmtDQOQ96RjSwwQrZ/n5CFpUIQpa6OGhFwDqI3357LYhCEIG+isF1tZrNibx+EXPpbxX1LocUxReXHtEAU27TpJMiAACBrqvB/RXClxe+LNDWTzcXHXc2jyXuujcKSWN3MX0A7/AEXD1JIeM+kLZLttbBeXX0P6aYDq6jxra/f/AGhfPF0wm4AhCFsCEIQCEIQCd6MacxgkQDMcEktMPVyuBMxwG6k7hJ6FYXmLLbAwZDvsnXkdjyXSp9XWlrQQRlMncaEeceXmpSc1g7Y+22bcCLe7xXPvSWVq4aHhuYQYgnSDxWCl39lC6Q0bw/Sj2U3U2mA4ySNVhh8QWGW93gswrimMmbMJBAy9rMQQTmFssCI1m4trE0lQ7Jrg0WgBziRmfa5dbL4fFcmq6JEa8ZlM9H0HAGoLCCJ4Dc89EpXeS4lzi47kzr4rEdpEUJ00uCCOF10HOzMjKdLFxkgbgNA43k8vHm5tPnh8+K1NQwbSNLzY8+Oi0swxcLqqu5h1hVARUIQhBYqEKWuI0MajwIgjyW6EIUjmoSkfTP2d4UO6JxjgO2ytSLSLEGBfwEro0XuAY4ceFiJg+EJX9htUVKlbDOdAcA8t/G3I9jgeQLmO8F7Sp9BqrMzAbBz8oOmUZYdI2MxyIXhzyjHOYl0q4h876fc6oCSL+Owj2Qvn1QQT3r6x9Kuin0HuGoO9tCNxPzC+YdJYbJUI8V6fSm40zOpKIQhdaQIQhKAtqOGkjMcoIJzESFnTFxaeS3xDC1otGa9idPepKTLF9KBO0xPNQ6kQASCAdDx7lvhQCI353Eb2ju4Kjq/aEaDQHQeCzZbbotwD4MguENIOk2nmqYoAuDQXFzS5pLiIgOtB9qyuCZseHqoY7tSdz83TzZW7TUGWW2JkdoTzsNovw2RTcALi+0/Bb1GH8Lcu7h2rd5W1GmHtqZGw1rSZ+9p+h0SZ0lkxXOUtgXAHkZ9qpk42vfkoLYKYeBEZpna4gxBme7giuxialPsUGPADYLydC6fsg8gPMpDE4Nr6pDCBDC7jJAkjkVzioDiNLKcaKN43DQym8aOaAf8AENVDoLbuvP2faSfRYGoYju19yotRAfw+Gc+g8giKdy3cg7+Cxq4FzRTMH6xuYcftFo7pt5hTh6wYagmQWuaCJvsDB9/NO4nG/VYc7tp1G+TzA46KVNi3/Rq34G/6fihYf9bfxf8A5jlKccjbmoW4o9kmRYtET2jIcZA3Ay3O0jiq5F6aS2UIXT6I6EqYl5bTFmtLnuOjWjc89gN/NJ1qOVxHAkeSlFu/+znpf936RpOJgPPVOPDPAH+qF+rqdJrg1wgiLHWxj4L8X5F99/ZL+0fraIoVnTUpjebjZ08DvznkvF/K9G/zbxy8Od9KaNYYt3Wds5nAA6ASYi22aZ5r5p9Kuji1xMaG/wAO9fpf6QYYVoLWh0akbDYg7r5N9MPo3BcYN5PiVn0M4ulyh8cQmsZhCx5adtFhkXvpztRC0yIyJxLUa8iY31TbXsyNa4mQdYkNb9oxxcSlsiC1ScLSzeAxAHZLQdw4jTiHcQsajGtfqHtnxPEwswFLRrb9Fn2yzdLANeezoBbie/gUj1XajjxtrvfZM4XFOpmW+yVSvUlxItIaCIt9mD6hZnCYlYlWth3M1kcxp3SmsLjA2jUaRJcDBtaYHuSrW37UkctdLa+C1qtZlaG6kjMT8/MK546TtatihmztaL7Rwjf51WGIBfUMCSeHcoqV3TAMiZta8Ad+yb6Oowx73dllgTu6fuNO3NcmuijqRDZ2nLPPlytqsnNhPYGs01WF4BY0xGnd6x5I6VqAVC1oGVjj5nX19iXssmNLE80dWYnaY8Vu3K7LtNnAc57Q7rKzaRY6NwTwiIJlaiaLZ18KWGHESQCAL6+xYALQVDmkzPs3Rh6Rc6AJKsTfYrlQtupd8kfFSutwy06tAp/OvomuqR1a7U5293+zzDtbhH/iql0nk3sgek+JXiuncFkru5mV3/o1j8tIsGrST4OMz5yo+kGGFQZhqlFvIdWmMBi6lGoKlJxY4aEcOB4hX6pR1aTjZb7R9DP2h08UzLVOWqBDmyZLfxC0Pb3XE7Lo9MYQuaR9oEWIuD48V8Ha0gggkEGQQYIPEEaFeu6F/aTiaDMlQNrN4nsvA79HeQPNePL+NU3g6x6l9k/pT0CZzAXuvJGkvpOM+mGFrtGYPpuOoLZHm2QvL9I4Ok45mVGr0YXVSxNPPdUjqk26jHAqOqXSmbK9Uqup2TnVKlWnbxb7QpMaIlh1agU7nwTfVqopdojkPekwWX6tYlv2uRC6TaBJAAknQJPD08wfz09VnKPDUJ6tSxhztDQCSbA6TzW1JstB4gLHEN7Xc1x9ymcXikdqVsJFRwmcroOxnj5hXxFAQ0ZjEB3G5Dpt/KAtWUu07w9iyqt+sj8h96xPp1DXJUtAJgafekgnw22CUqi+s9+q6mHpN65ubQFjjvYOvb51SuMpjPUN7QR3k6rGWMxLUSXpibC9j8ZTGBOYhh0LsxOugNvFaOwuVsjUf7SdDHJYYandp/MR5j+6TjPUlh7JqO77d0rJry0mO710KfDIrAkwOzO9iSNN7rCrRzuqmYAcTff7R87eqZY0RJf95dxUrLKhYaek6pHVJ7qUGivpcXlsnSlplpghdJvSYI7bT4XCxFFR1CcSy+IY0nsys2NImIuCDYGxjSRY21F051KOoTiWR6pHVJ7qEdQlFkeqR1Se6hHUJRZHqkdUnuoR1CUlkeqWdel2fFvtC6XULLE0eye8e0KTGliS3VLNtLtu/wALfa5dLqViKH1h/wALfQu+KTiWVqjK0uFoBNrG3NYYKj6NZ5wT7070nT+rjdxa0eJHuVqNH6x45MPoR7liY/L9+2r0TwlOxH4XOHrI9CsajJdV/K0DzBK6VGlFWoOOVw8RB/2pajSzUqzvxF8dwEBSY1Ef5/0Wq1n1jh+Vp9qVrM/+QB+U+xy6XVfXA8Zb/pDh7D5pRzJxgHC3+glTKP8Aqx/Scn1jObT7ilOkBBf/ACe/4Lp1KUdST+LL5tI9yS6SoTVLfxOp+x0qZxr9+Fx7M06WZgn7zR6hcdpLQZ1a9vmJ+C9F0dTmkw/lC5FWlOIcw/ecPUfqp6kaiTGdy2rM7bv/ABhw8HErlPBn/HfzK6NZxIpxrUphnjmAPvVKmH+vpt4EN/pcY82x5rGW/wB+WsdHv3EIXT6pC9Xtw48pM52ozt4rmNqI61a5s06ggoMJSjUVa1ROZRyWqwaFz2VF0sMPZ8lSfUpeI6lBpJkcNfNL1XrPuHFmQAq5mrCvUSzn8VrmnF0M7UdY3iuX1vf880GqnM4up1jeKwxtVvVvjXKSO8CQkesKo+pIIPNSc7hYh1+ubxWL6rRUbexa+e+Wke9cyhWlgJ3aPYoqvu2+9/6T74Sc9LxO4qq11am2bNzPPgIb6lXFZor62cz1a4/8vRcrDvl73cw0dw/WVfESAH7NN+42Kxz8rXgz0li2sfmBu6m5o5ukZfaU1hwxlEMnRsHvi/quJWfmqsbrB15kW9ibqHKO0Y11+eSzHqRymVmNRBh1dsF3CpSPhlYD6FypRLf3lzp0db/LA96UoUi9jokyOH5Q0+tlFNhs+9yZ7w1sjzt4LPuRcLXZ7F1WilrdlXN4dZP+0rGpDsaDPZa0H0j3pHE4kAPaSb8uQ0WmAPWOc4AiIE+pt4eqZZxcfvREat1uiazRQZJ295XFx9YNxebYOYfCBKYwlJ3VNLRNuWvD1CQx7frOZIgzYciI15qZ53jEfC4x+UncBXBxDZuxpqhh5kl0+RR0nWb+9sLfyZj4/CEnTHVuiZyu172pevUk5pvPoIhY5/jX21W7e069nFC83L/xDy/VQvV7305cPs5PL2KzDNx7/csA/kT4OHojrROjvH/2XO1p0KBtaPP4hVrVO7zU0anZ3P8AK13+0rKseFvNvuhW0bUT+uvuXQw99AJ2IPAfO65VCrmMG43gtdEbkELsspw2YMam2URtcBYmVMOvraLDnbxS9fSQDstjVB0gDhAnunZLYgCY0HhfxKzEqQrG9ge5LO8vL4reu0Tq6PD3bpSq5rL7c5HuuulognmfRVdWaLOdE+Hql39KMH3Z8B8EhisXnjsgROnNYy9SI6ajGZdkQQII8x7lJYfk/quHSxTmjsmOKh2JcdXHzWPdXg6uHxGRoJBsIA0jaTPJJ4p5c6Q4Rb72kCOKSLjxULnOVtxi6OHxuQNEC0yZ1k8lliMa4hwkQ7YbJNSXfOilrTShVLXA8CD8ldDFdIB4LpIIsBPr5exctS0qFOtT6ZDW9kRZwj2GfE+SpT6ShjRJN5LYiIER53SdKkC7lrwsNfZ6ow2JDSczZHlHGO+FKSjLWCo6XGGtjPJ2OiYkAdk27V5ESATt36rm/vRuNjqNuXlKoTb9UpadfA4vJh5m82BuBz/qd6cpSFRznkRtefjsFDZiDP3YJtAEyAfEKlWp+HvPfySiA57ie+NIiRv6rKo0i1vAgj0RnOh7+F1qyveXXi/iqqvVH8J8nfFQr/vj/kIQdOpW0mZ3lk+rYlSKon7VM+bY8ysBXP8A9hd/JIUtqE6kRzpg+0r1W4UdyOmerO0Frx+qzqOdr9eOX2gPJZFgjRn+U4E/0khDabhHZqRtlz6fzH3KWpzCVWl+Uv7WuWrTaNNg6xnlC7VNokZRBnQWgbRlJPhZcmnhC4D6xxjZ7A4TrEGEzh6T2yDSpxuactgDTsusSe9Yn7V0KmI7V3OlotBIF7wbz4BJYki5zPJvMCQe4XK2dRYc0F4aw6A1AdJvB9UlXJI+27kHZSI17/arEJbnvpNP2i634mCNd+x71i8tAixO4GVvomKj3b1GO5ZT7ku53BjTzE/8Voss9k/dPp7ASsH0x/eR7U45jPvDL89yyL2bOWZhYkuKI5Hx/VR1HJMy38QREbD57lKhbkp1KOp7/Jbmvy9nwUfvIUqFuWBoH5CqKR4X4bpp2L4Nb4yT62Wb8U/8Xlb2LMxCxaKWDJMEhvEm0eGq2dhKQ/7s9zf1STid1CypmaYBEudP8vxWdSo06NjxWSkBAFSx8IyKciUW0bWPH1y+xX688fO/qEvkUAoGhVG7R4KzerKUB8FOZA7lZwUJFCqU7JxNI6k/0+9pWlJ1A/ejXUuA9TZKMwrD/wBxvdEesrej0SHaAkRqDHx4L0XLnoxSywclQDue0a7QQsXYFxntu5AnNbw0WFXod2zYji8H2BUo4ao1xhwaYMyZt6rMz8rH0dwzK1G7Wtc25EgCD478l3cL0tLZrMqU4uPs1GkXgRma4eAK85Q6ZqsEG4sRI3BvBA487ei7OF6cZUaRmDSfunUQbAGwd7ViYvpTDukKZu4tgmBAcx+xAlwvrwve6Rxld4cWsaQYFszO6TmJMfFO43F5gA4tcPzmzYuIa20eHDRc3FPNg0MNxPaLjO3ZFhtqs1MSvZcYqs2Q5pdJ/E2OFhCTq9IfipeZPvCYONqtMdWXDgWkR3EaDzWNXpG12vae/wCK639s19Mm41m7I7j/AGQ57Dv8+fvRmpu+8QTxA9Sq/urToZ8fdKipOHbsR57+aoWOH6395Uno8nS3eVT90d8nRTag1Du2fMKOs7x5KQ144+1VdVO9+9QWyz94oLPzLIniAguHCFLVY0kdXaZlVtwKLcT7EEBiltlGXgrCmbmO9ZUCohz1QqciCCVUq4bxVXclBVCmEQoqEKUKi7dkz0Z/GHehC6+WJ6l6St9tnzsjEfw2f4j/ALihC3m5YuBiv4I/8j0pg/4je9CFyd3dw+p+d11Kn8D+f/8AKELU+HNy8d9vy96Tx/2kIWvB5cs/aPiqIQuc9ukJbqmdkIVxZyXo/aVqn2vH3IQteGfKW6HxVK23ghCkqydosEIUlqAhCFhW9RZfqhCspCrd+5QEIWWgVanqhCQKIQhQf//Z"/>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24" name="AutoShape 4" descr="data:image/jpeg;base64,/9j/4AAQSkZJRgABAQAAAQABAAD/2wCEAAkGBhQSEBUUEhQVFBUUFxQXFRcXFxgUFxcWFxcYFxgVFxUYHCYfFxklGRcYIC8gIycpLCwsFx4xNTAqNScrLCkBCQoKDgwOGg8PGiwcHxwsLSkpKSksLCwpKSkpLCksLCksKSwpLCksLCksKSkpKSwsLCwpKSwsLCksLCkpLCksLP/AABEIAOEA4QMBIgACEQEDEQH/xAAcAAACAwEBAQEAAAAAAAAAAAAABAECAwUGBwj/xABDEAABAwIEAgcEBwYFBAMAAAABAAIRAyEEEjFBUWEFEyJxgZGhscHR8AYjMkJSYuEHFDOCkvFyk6Ky0hVDc+IkU8L/xAAZAQEBAQEBAQAAAAAAAAAAAAAAAQIDBAX/xAAmEQEAAgICAQQCAgMAAAAAAAAAARECIRIxQQMTUWEi8ATBcaGx/9oADAMBAAIRAxEAPwD4chXeNxEEm0yR3+foqLYFejRL3BrRLnENaBqSTAHmijUDXAloeB90yAfFpB9VRBLmwYOo1UmWyNJEG+o1g+iqgFQTCD/dDhfWefHndDWzYXQQhCFQIQpQWpGJMA2OvMZZFxJBMjuVEFTCghTChCoEK1QCTlJI2JGUkcwCY8yqoBb0WOecrZA4SSBx8yqUWAzmdlhpIsTJ2bbSeJsuh0N0gylJcLi43JN/081mUk+/DGmxrWjtkt8Lgx8VzMZQ0vMuPsAPz6Lp9H9INcX1HuDTfLN4MDQbrTEdEuL2hploa4+2co42/suNcZ2kS85iaeV0DgPUA7Eq+Cw+d0TFpXTZ0Y3V0kRx1M3E8cwIWPRvZrukRxEaAkbDSDFtuW2pnWmmNfCEER+ipTqNmDYey+yZ6ZpZCIJg6cLfPzvzCVrHcI1xFODY6+5Zvmb3ItrOlteCnLa5Hnfbb50V8QWHL1YcOyM+ZwdL9y2GjK3SAZPNahWKFNuPohWxCEKxjKNc0meEQIjnOafBUVQhCAVqbgCCRIBEi4kcJF1VCCXmSYEDhw5KEIQCEKXOnwtoB7NUEIQpA1v+vL54IBryNCRIItax1HciVCEAhCklBCEIQCEJqh0a9xaAIz/ZJ00lSwqvS9AdNAB/WQA1ljckmba84Hiea87WpZTCinEidN1mYjJJ27VLpxrGQBJl0DSBx8feUuOkA6vna2AQRlB318UsKDQC67httB481lh6mRwdwKmkdHHdINczKWukaTa3vXIWuIrZnlxEToPYs7bLUaWEEIQVCirZeY9fghQhAIQhbApLY8VCEGgpdgultiBE9oyCZA3Ai55jis0KwbYmdIteY46RGnmFBVXdVJAaSSBMCbCYmBtMDyVEKgQhCAV6FYsc1zbOaQ4WBuDIsbG/FUQgkmSoQhALTrzkyWy5s2gmYj7UTEbTCzQgEIUhhOgJjVBoMM4iYsmG9IObTy7g25W18/YsGOc2DpwlZPfJJO5J81idp2l7yefxOq0bTnksQtqAvAAOmvuQatxZa3LEi44FKErfFVpsNvnTZLqQQuX2iyqoVmuj54qqgqEIQCFMIQCs5hGoIkAibWOh7lBKC4nW+3hwWxCAUIQCEIQWYRuCRB0MXgwdDaYMb8tVVC0FBxbmg5eO3moM0IQqBClro4aEXAOojf27KEF6VUtMiJvq0OFxGjgRuoDDBMWEAngTMew+SqhQWe2LEEESDPHu2VUIVEkaX/Tl88U30fjTTm0tcIO9xcKmHBg2kHVGLohsSIJAIAvIIkGeYWJ3pmd6FfEB7i47iw4G0+GvolirMZNhclVy3RoNdHzxsmabgWWnrMwygDaLnvSqsx8GQgdZ0U8sc+1oHOSfTf5ukS3ivR0MO3q29qnLntE5RMR36j3DRYdNdHBrmAGwhhNp3gnTh86Lny3UsRlunDTNHDnqy7u4X2IHEhVoUOy5x0bbxNlv0XVdnFMGz3N7puAfWZ5LbRbFUsro90eCzY2TC9P9JejW3cJkCSeNvtEczHkub0cykGBz29q+U5tTe0cvgs453FlkOoqfhd/SfghT1x4+h+KFval0IQtgQhCAUgTYKF6r6L9CwOucLn+GI0H4/gszNC3Rf0abSb1mIZndYhkwxnOoZlzvyi1r6wuB0rjzVfr2RZoAAaBwDRYBei6exhFPKLakncryCmPzIEIQtgQhCAQhCCzXwDYGRF9rgyOdo7iVVWcPXbcd6tSpZrXJOwCgYw9PNPWOyhg0Np3DQOKKuGlpe0iG2O15i3HjPNY4p8mDMixJ18UB8tAOnEm3ksM/aRSywSIkSCdJ9kLc4PsyBfb808OXNKveYjNIExradYnRMYbpEtaWkSIIB3APBWpWbL1aWW0bkeVlRpi69F0RgxUwlUb5rOPp880tSwTH0mZRDg254kkj58Oaxy7Z5Of1RgPEjcCD5gp3H4gOpUyHGQRa0kjeRof+SyohzmmmTGXjoBpHmue5vir2vbo1MWzqOrbaXZidbCYBjckylBmaWu0m4J0sb/2VMO+DN43hdA4CHw+0tJJnQ5Z+e8JM0XTu4og0HuN5puk8SW2JPEkT3BcKrQyYds6PGYcQ7Y90WPhxWOI6QflyAksjnJncnjYDwS1fFuflBNmtDQOQ96RjSwwQrZ/n5CFpUIQpa6OGhFwDqI3357LYhCEIG+isF1tZrNibx+EXPpbxX1LocUxReXHtEAU27TpJMiAACBrqvB/RXClxe+LNDWTzcXHXc2jyXuujcKSWN3MX0A7/AEXD1JIeM+kLZLttbBeXX0P6aYDq6jxra/f/AGhfPF0wm4AhCFsCEIQCEIQCd6MacxgkQDMcEktMPVyuBMxwG6k7hJ6FYXmLLbAwZDvsnXkdjyXSp9XWlrQQRlMncaEeceXmpSc1g7Y+22bcCLe7xXPvSWVq4aHhuYQYgnSDxWCl39lC6Q0bw/Sj2U3U2mA4ySNVhh8QWGW93gswrimMmbMJBAy9rMQQTmFssCI1m4trE0lQ7Jrg0WgBziRmfa5dbL4fFcmq6JEa8ZlM9H0HAGoLCCJ4Dc89EpXeS4lzi47kzr4rEdpEUJ00uCCOF10HOzMjKdLFxkgbgNA43k8vHm5tPnh8+K1NQwbSNLzY8+Oi0swxcLqqu5h1hVARUIQhBYqEKWuI0MajwIgjyW6EIUjmoSkfTP2d4UO6JxjgO2ytSLSLEGBfwEro0XuAY4ceFiJg+EJX9htUVKlbDOdAcA8t/G3I9jgeQLmO8F7Sp9BqrMzAbBz8oOmUZYdI2MxyIXhzyjHOYl0q4h876fc6oCSL+Owj2Qvn1QQT3r6x9Kuin0HuGoO9tCNxPzC+YdJYbJUI8V6fSm40zOpKIQhdaQIQhKAtqOGkjMcoIJzESFnTFxaeS3xDC1otGa9idPepKTLF9KBO0xPNQ6kQASCAdDx7lvhQCI353Eb2ju4Kjq/aEaDQHQeCzZbbotwD4MguENIOk2nmqYoAuDQXFzS5pLiIgOtB9qyuCZseHqoY7tSdz83TzZW7TUGWW2JkdoTzsNovw2RTcALi+0/Bb1GH8Lcu7h2rd5W1GmHtqZGw1rSZ+9p+h0SZ0lkxXOUtgXAHkZ9qpk42vfkoLYKYeBEZpna4gxBme7giuxialPsUGPADYLydC6fsg8gPMpDE4Nr6pDCBDC7jJAkjkVzioDiNLKcaKN43DQym8aOaAf8AENVDoLbuvP2faSfRYGoYju19yotRAfw+Gc+g8giKdy3cg7+Cxq4FzRTMH6xuYcftFo7pt5hTh6wYagmQWuaCJvsDB9/NO4nG/VYc7tp1G+TzA46KVNi3/Rq34G/6fihYf9bfxf8A5jlKccjbmoW4o9kmRYtET2jIcZA3Ay3O0jiq5F6aS2UIXT6I6EqYl5bTFmtLnuOjWjc89gN/NJ1qOVxHAkeSlFu/+znpf936RpOJgPPVOPDPAH+qF+rqdJrg1wgiLHWxj4L8X5F99/ZL+0fraIoVnTUpjebjZ08DvznkvF/K9G/zbxy8Od9KaNYYt3Wds5nAA6ASYi22aZ5r5p9Kuji1xMaG/wAO9fpf6QYYVoLWh0akbDYg7r5N9MPo3BcYN5PiVn0M4ulyh8cQmsZhCx5adtFhkXvpztRC0yIyJxLUa8iY31TbXsyNa4mQdYkNb9oxxcSlsiC1ScLSzeAxAHZLQdw4jTiHcQsajGtfqHtnxPEwswFLRrb9Fn2yzdLANeezoBbie/gUj1XajjxtrvfZM4XFOpmW+yVSvUlxItIaCIt9mD6hZnCYlYlWth3M1kcxp3SmsLjA2jUaRJcDBtaYHuSrW37UkctdLa+C1qtZlaG6kjMT8/MK546TtatihmztaL7Rwjf51WGIBfUMCSeHcoqV3TAMiZta8Ad+yb6Oowx73dllgTu6fuNO3NcmuijqRDZ2nLPPlytqsnNhPYGs01WF4BY0xGnd6x5I6VqAVC1oGVjj5nX19iXssmNLE80dWYnaY8Vu3K7LtNnAc57Q7rKzaRY6NwTwiIJlaiaLZ18KWGHESQCAL6+xYALQVDmkzPs3Rh6Rc6AJKsTfYrlQtupd8kfFSutwy06tAp/OvomuqR1a7U5293+zzDtbhH/iql0nk3sgek+JXiuncFkru5mV3/o1j8tIsGrST4OMz5yo+kGGFQZhqlFvIdWmMBi6lGoKlJxY4aEcOB4hX6pR1aTjZb7R9DP2h08UzLVOWqBDmyZLfxC0Pb3XE7Lo9MYQuaR9oEWIuD48V8Ha0gggkEGQQYIPEEaFeu6F/aTiaDMlQNrN4nsvA79HeQPNePL+NU3g6x6l9k/pT0CZzAXuvJGkvpOM+mGFrtGYPpuOoLZHm2QvL9I4Ok45mVGr0YXVSxNPPdUjqk26jHAqOqXSmbK9Uqup2TnVKlWnbxb7QpMaIlh1agU7nwTfVqopdojkPekwWX6tYlv2uRC6TaBJAAknQJPD08wfz09VnKPDUJ6tSxhztDQCSbA6TzW1JstB4gLHEN7Xc1x9ymcXikdqVsJFRwmcroOxnj5hXxFAQ0ZjEB3G5Dpt/KAtWUu07w9iyqt+sj8h96xPp1DXJUtAJgafekgnw22CUqi+s9+q6mHpN65ubQFjjvYOvb51SuMpjPUN7QR3k6rGWMxLUSXpibC9j8ZTGBOYhh0LsxOugNvFaOwuVsjUf7SdDHJYYandp/MR5j+6TjPUlh7JqO77d0rJry0mO710KfDIrAkwOzO9iSNN7rCrRzuqmYAcTff7R87eqZY0RJf95dxUrLKhYaek6pHVJ7qUGivpcXlsnSlplpghdJvSYI7bT4XCxFFR1CcSy+IY0nsys2NImIuCDYGxjSRY21F051KOoTiWR6pHVJ7qEdQlFkeqR1Se6hHUJRZHqkdUnuoR1CUlkeqWdel2fFvtC6XULLE0eye8e0KTGliS3VLNtLtu/wALfa5dLqViKH1h/wALfQu+KTiWVqjK0uFoBNrG3NYYKj6NZ5wT7070nT+rjdxa0eJHuVqNH6x45MPoR7liY/L9+2r0TwlOxH4XOHrI9CsajJdV/K0DzBK6VGlFWoOOVw8RB/2pajSzUqzvxF8dwEBSY1Ef5/0Wq1n1jh+Vp9qVrM/+QB+U+xy6XVfXA8Zb/pDh7D5pRzJxgHC3+glTKP8Aqx/Scn1jObT7ilOkBBf/ACe/4Lp1KUdST+LL5tI9yS6SoTVLfxOp+x0qZxr9+Fx7M06WZgn7zR6hcdpLQZ1a9vmJ+C9F0dTmkw/lC5FWlOIcw/ecPUfqp6kaiTGdy2rM7bv/ABhw8HErlPBn/HfzK6NZxIpxrUphnjmAPvVKmH+vpt4EN/pcY82x5rGW/wB+WsdHv3EIXT6pC9Xtw48pM52ozt4rmNqI61a5s06ggoMJSjUVa1ROZRyWqwaFz2VF0sMPZ8lSfUpeI6lBpJkcNfNL1XrPuHFmQAq5mrCvUSzn8VrmnF0M7UdY3iuX1vf880GqnM4up1jeKwxtVvVvjXKSO8CQkesKo+pIIPNSc7hYh1+ubxWL6rRUbexa+e+Wke9cyhWlgJ3aPYoqvu2+9/6T74Sc9LxO4qq11am2bNzPPgIb6lXFZor62cz1a4/8vRcrDvl73cw0dw/WVfESAH7NN+42Kxz8rXgz0li2sfmBu6m5o5ukZfaU1hwxlEMnRsHvi/quJWfmqsbrB15kW9ibqHKO0Y11+eSzHqRymVmNRBh1dsF3CpSPhlYD6FypRLf3lzp0db/LA96UoUi9jokyOH5Q0+tlFNhs+9yZ7w1sjzt4LPuRcLXZ7F1WilrdlXN4dZP+0rGpDsaDPZa0H0j3pHE4kAPaSb8uQ0WmAPWOc4AiIE+pt4eqZZxcfvREat1uiazRQZJ295XFx9YNxebYOYfCBKYwlJ3VNLRNuWvD1CQx7frOZIgzYciI15qZ53jEfC4x+UncBXBxDZuxpqhh5kl0+RR0nWb+9sLfyZj4/CEnTHVuiZyu172pevUk5pvPoIhY5/jX21W7e069nFC83L/xDy/VQvV7305cPs5PL2KzDNx7/csA/kT4OHojrROjvH/2XO1p0KBtaPP4hVrVO7zU0anZ3P8AK13+0rKseFvNvuhW0bUT+uvuXQw99AJ2IPAfO65VCrmMG43gtdEbkELsspw2YMam2URtcBYmVMOvraLDnbxS9fSQDstjVB0gDhAnunZLYgCY0HhfxKzEqQrG9ge5LO8vL4reu0Tq6PD3bpSq5rL7c5HuuulognmfRVdWaLOdE+Hql39KMH3Z8B8EhisXnjsgROnNYy9SI6ajGZdkQQII8x7lJYfk/quHSxTmjsmOKh2JcdXHzWPdXg6uHxGRoJBsIA0jaTPJJ4p5c6Q4Rb72kCOKSLjxULnOVtxi6OHxuQNEC0yZ1k8lliMa4hwkQ7YbJNSXfOilrTShVLXA8CD8ldDFdIB4LpIIsBPr5exctS0qFOtT6ZDW9kRZwj2GfE+SpT6ShjRJN5LYiIER53SdKkC7lrwsNfZ6ow2JDSczZHlHGO+FKSjLWCo6XGGtjPJ2OiYkAdk27V5ESATt36rm/vRuNjqNuXlKoTb9UpadfA4vJh5m82BuBz/qd6cpSFRznkRtefjsFDZiDP3YJtAEyAfEKlWp+HvPfySiA57ie+NIiRv6rKo0i1vAgj0RnOh7+F1qyveXXi/iqqvVH8J8nfFQr/vj/kIQdOpW0mZ3lk+rYlSKon7VM+bY8ysBXP8A9hd/JIUtqE6kRzpg+0r1W4UdyOmerO0Frx+qzqOdr9eOX2gPJZFgjRn+U4E/0khDabhHZqRtlz6fzH3KWpzCVWl+Uv7WuWrTaNNg6xnlC7VNokZRBnQWgbRlJPhZcmnhC4D6xxjZ7A4TrEGEzh6T2yDSpxuactgDTsusSe9Yn7V0KmI7V3OlotBIF7wbz4BJYki5zPJvMCQe4XK2dRYc0F4aw6A1AdJvB9UlXJI+27kHZSI17/arEJbnvpNP2i634mCNd+x71i8tAixO4GVvomKj3b1GO5ZT7ku53BjTzE/8Voss9k/dPp7ASsH0x/eR7U45jPvDL89yyL2bOWZhYkuKI5Hx/VR1HJMy38QREbD57lKhbkp1KOp7/Jbmvy9nwUfvIUqFuWBoH5CqKR4X4bpp2L4Nb4yT62Wb8U/8Xlb2LMxCxaKWDJMEhvEm0eGq2dhKQ/7s9zf1STid1CypmaYBEudP8vxWdSo06NjxWSkBAFSx8IyKciUW0bWPH1y+xX688fO/qEvkUAoGhVG7R4KzerKUB8FOZA7lZwUJFCqU7JxNI6k/0+9pWlJ1A/ejXUuA9TZKMwrD/wBxvdEesrej0SHaAkRqDHx4L0XLnoxSywclQDue0a7QQsXYFxntu5AnNbw0WFXod2zYji8H2BUo4ao1xhwaYMyZt6rMz8rH0dwzK1G7Wtc25EgCD478l3cL0tLZrMqU4uPs1GkXgRma4eAK85Q6ZqsEG4sRI3BvBA487ei7OF6cZUaRmDSfunUQbAGwd7ViYvpTDukKZu4tgmBAcx+xAlwvrwve6Rxld4cWsaQYFszO6TmJMfFO43F5gA4tcPzmzYuIa20eHDRc3FPNg0MNxPaLjO3ZFhtqs1MSvZcYqs2Q5pdJ/E2OFhCTq9IfipeZPvCYONqtMdWXDgWkR3EaDzWNXpG12vae/wCK639s19Mm41m7I7j/AGQ57Dv8+fvRmpu+8QTxA9Sq/urToZ8fdKipOHbsR57+aoWOH6395Uno8nS3eVT90d8nRTag1Du2fMKOs7x5KQ144+1VdVO9+9QWyz94oLPzLIniAguHCFLVY0kdXaZlVtwKLcT7EEBiltlGXgrCmbmO9ZUCohz1QqciCCVUq4bxVXclBVCmEQoqEKUKi7dkz0Z/GHehC6+WJ6l6St9tnzsjEfw2f4j/ALihC3m5YuBiv4I/8j0pg/4je9CFyd3dw+p+d11Kn8D+f/8AKELU+HNy8d9vy96Tx/2kIWvB5cs/aPiqIQuc9ukJbqmdkIVxZyXo/aVqn2vH3IQteGfKW6HxVK23ghCkqydosEIUlqAhCFhW9RZfqhCspCrd+5QEIWWgVanqhCQKIQhQf//Z"/>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additive="base">
                                        <p:cTn id="7" dur="5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8">
                                            <p:txEl>
                                              <p:pRg st="2" end="2"/>
                                            </p:txEl>
                                          </p:spTgt>
                                        </p:tgtEl>
                                        <p:attrNameLst>
                                          <p:attrName>style.visibility</p:attrName>
                                        </p:attrNameLst>
                                      </p:cBhvr>
                                      <p:to>
                                        <p:strVal val="visible"/>
                                      </p:to>
                                    </p:set>
                                    <p:anim calcmode="lin" valueType="num">
                                      <p:cBhvr additive="base">
                                        <p:cTn id="13" dur="500" fill="hold"/>
                                        <p:tgtEl>
                                          <p:spTgt spid="1433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allpaperscraft.com/image/moon_light_sea_night_waves_art_46127_640x360.jpg"/>
          <p:cNvPicPr>
            <a:picLocks noChangeAspect="1" noChangeArrowheads="1"/>
          </p:cNvPicPr>
          <p:nvPr/>
        </p:nvPicPr>
        <p:blipFill>
          <a:blip r:embed="rId2" cstate="print"/>
          <a:srcRect/>
          <a:stretch>
            <a:fillRect/>
          </a:stretch>
        </p:blipFill>
        <p:spPr bwMode="auto">
          <a:xfrm>
            <a:off x="0" y="1"/>
            <a:ext cx="9143116" cy="5143500"/>
          </a:xfrm>
          <a:prstGeom prst="rect">
            <a:avLst/>
          </a:prstGeom>
          <a:noFill/>
        </p:spPr>
      </p:pic>
      <p:sp>
        <p:nvSpPr>
          <p:cNvPr id="15362" name="Rectangle 3"/>
          <p:cNvSpPr>
            <a:spLocks noChangeArrowheads="1"/>
          </p:cNvSpPr>
          <p:nvPr/>
        </p:nvSpPr>
        <p:spPr bwMode="auto">
          <a:xfrm>
            <a:off x="381000" y="987207"/>
            <a:ext cx="8534400" cy="3108543"/>
          </a:xfrm>
          <a:prstGeom prst="rect">
            <a:avLst/>
          </a:prstGeom>
          <a:noFill/>
          <a:ln w="9525">
            <a:noFill/>
            <a:miter lim="800000"/>
            <a:headEnd/>
            <a:tailEnd/>
          </a:ln>
        </p:spPr>
        <p:txBody>
          <a:bodyPr>
            <a:spAutoFit/>
          </a:bodyPr>
          <a:lstStyle/>
          <a:p>
            <a:pPr marL="742950" indent="-742950">
              <a:buFont typeface="Calibri" pitchFamily="34" charset="0"/>
              <a:buAutoNum type="arabicPeriod"/>
              <a:tabLst>
                <a:tab pos="2286000" algn="l"/>
              </a:tabLst>
            </a:pPr>
            <a:r>
              <a:rPr lang="sv-SE" sz="2800">
                <a:solidFill>
                  <a:schemeClr val="bg1"/>
                </a:solidFill>
              </a:rPr>
              <a:t>3 meals - No grains and beans</a:t>
            </a:r>
          </a:p>
          <a:p>
            <a:pPr marL="742950" indent="-742950">
              <a:buFont typeface="Calibri" pitchFamily="34" charset="0"/>
              <a:buAutoNum type="arabicPeriod"/>
              <a:tabLst>
                <a:tab pos="2286000" algn="l"/>
              </a:tabLst>
            </a:pPr>
            <a:r>
              <a:rPr lang="sv-SE" sz="2800">
                <a:solidFill>
                  <a:srgbClr val="FFFF00"/>
                </a:solidFill>
              </a:rPr>
              <a:t>Single meal at night – no grains/beans</a:t>
            </a:r>
            <a:endParaRPr lang="sv-SE" sz="2800" u="sng">
              <a:solidFill>
                <a:srgbClr val="FF0000"/>
              </a:solidFill>
            </a:endParaRPr>
          </a:p>
          <a:p>
            <a:pPr marL="742950" indent="-742950">
              <a:buFont typeface="Calibri" pitchFamily="34" charset="0"/>
              <a:buAutoNum type="arabicPeriod"/>
              <a:tabLst>
                <a:tab pos="2286000" algn="l"/>
              </a:tabLst>
            </a:pPr>
            <a:r>
              <a:rPr lang="sv-SE" sz="2800">
                <a:solidFill>
                  <a:schemeClr val="bg1"/>
                </a:solidFill>
              </a:rPr>
              <a:t>Not taking any meal for the whole day but only water</a:t>
            </a:r>
          </a:p>
          <a:p>
            <a:pPr marL="742950" indent="-742950">
              <a:buFont typeface="Calibri" pitchFamily="34" charset="0"/>
              <a:buAutoNum type="arabicPeriod"/>
              <a:tabLst>
                <a:tab pos="2286000" algn="l"/>
              </a:tabLst>
            </a:pPr>
            <a:r>
              <a:rPr lang="sv-SE" sz="2800">
                <a:solidFill>
                  <a:srgbClr val="FFFF00"/>
                </a:solidFill>
              </a:rPr>
              <a:t>Not even drinking water</a:t>
            </a:r>
          </a:p>
          <a:p>
            <a:pPr marL="742950" indent="-742950">
              <a:buFont typeface="Calibri" pitchFamily="34" charset="0"/>
              <a:buAutoNum type="arabicPeriod"/>
              <a:tabLst>
                <a:tab pos="2286000" algn="l"/>
              </a:tabLst>
            </a:pPr>
            <a:r>
              <a:rPr lang="sv-SE" sz="2800">
                <a:solidFill>
                  <a:schemeClr val="bg1"/>
                </a:solidFill>
              </a:rPr>
              <a:t>No food/water, Not even sleeping the whole night</a:t>
            </a:r>
          </a:p>
        </p:txBody>
      </p:sp>
      <p:sp>
        <p:nvSpPr>
          <p:cNvPr id="19459" name="Rectangle 4"/>
          <p:cNvSpPr>
            <a:spLocks noChangeArrowheads="1"/>
          </p:cNvSpPr>
          <p:nvPr/>
        </p:nvSpPr>
        <p:spPr bwMode="auto">
          <a:xfrm>
            <a:off x="2514601" y="228601"/>
            <a:ext cx="4602542" cy="523220"/>
          </a:xfrm>
          <a:prstGeom prst="rect">
            <a:avLst/>
          </a:prstGeom>
          <a:noFill/>
          <a:ln w="9525">
            <a:noFill/>
            <a:miter lim="800000"/>
            <a:headEnd/>
            <a:tailEnd/>
          </a:ln>
        </p:spPr>
        <p:txBody>
          <a:bodyPr wrap="none">
            <a:spAutoFit/>
          </a:bodyPr>
          <a:lstStyle/>
          <a:p>
            <a:r>
              <a:rPr lang="sv-SE" sz="2800">
                <a:solidFill>
                  <a:srgbClr val="FFC000"/>
                </a:solidFill>
              </a:rPr>
              <a:t>Levels of following Ekadasi </a:t>
            </a:r>
            <a:endParaRPr lang="en-US" sz="2800">
              <a:solidFill>
                <a:srgbClr val="FFC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 calcmode="lin" valueType="num">
                                      <p:cBhvr additive="base">
                                        <p:cTn id="7" dur="500" fill="hold"/>
                                        <p:tgtEl>
                                          <p:spTgt spid="153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2">
                                            <p:txEl>
                                              <p:pRg st="1" end="1"/>
                                            </p:txEl>
                                          </p:spTgt>
                                        </p:tgtEl>
                                        <p:attrNameLst>
                                          <p:attrName>style.visibility</p:attrName>
                                        </p:attrNameLst>
                                      </p:cBhvr>
                                      <p:to>
                                        <p:strVal val="visible"/>
                                      </p:to>
                                    </p:set>
                                    <p:anim calcmode="lin" valueType="num">
                                      <p:cBhvr additive="base">
                                        <p:cTn id="13" dur="500" fill="hold"/>
                                        <p:tgtEl>
                                          <p:spTgt spid="1536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2">
                                            <p:txEl>
                                              <p:pRg st="2" end="2"/>
                                            </p:txEl>
                                          </p:spTgt>
                                        </p:tgtEl>
                                        <p:attrNameLst>
                                          <p:attrName>style.visibility</p:attrName>
                                        </p:attrNameLst>
                                      </p:cBhvr>
                                      <p:to>
                                        <p:strVal val="visible"/>
                                      </p:to>
                                    </p:set>
                                    <p:anim calcmode="lin" valueType="num">
                                      <p:cBhvr additive="base">
                                        <p:cTn id="19" dur="500" fill="hold"/>
                                        <p:tgtEl>
                                          <p:spTgt spid="1536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2">
                                            <p:txEl>
                                              <p:pRg st="3" end="3"/>
                                            </p:txEl>
                                          </p:spTgt>
                                        </p:tgtEl>
                                        <p:attrNameLst>
                                          <p:attrName>style.visibility</p:attrName>
                                        </p:attrNameLst>
                                      </p:cBhvr>
                                      <p:to>
                                        <p:strVal val="visible"/>
                                      </p:to>
                                    </p:set>
                                    <p:anim calcmode="lin" valueType="num">
                                      <p:cBhvr additive="base">
                                        <p:cTn id="25" dur="500" fill="hold"/>
                                        <p:tgtEl>
                                          <p:spTgt spid="1536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2">
                                            <p:txEl>
                                              <p:pRg st="4" end="4"/>
                                            </p:txEl>
                                          </p:spTgt>
                                        </p:tgtEl>
                                        <p:attrNameLst>
                                          <p:attrName>style.visibility</p:attrName>
                                        </p:attrNameLst>
                                      </p:cBhvr>
                                      <p:to>
                                        <p:strVal val="visible"/>
                                      </p:to>
                                    </p:set>
                                    <p:anim calcmode="lin" valueType="num">
                                      <p:cBhvr additive="base">
                                        <p:cTn id="31" dur="500" fill="hold"/>
                                        <p:tgtEl>
                                          <p:spTgt spid="1536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https://pixabay.com/static/uploads/photo/2015/05/07/11/50/night-sky-756365_640.jpg"/>
          <p:cNvPicPr>
            <a:picLocks noChangeAspect="1" noChangeArrowheads="1"/>
          </p:cNvPicPr>
          <p:nvPr/>
        </p:nvPicPr>
        <p:blipFill>
          <a:blip r:embed="rId2" cstate="print"/>
          <a:srcRect/>
          <a:stretch>
            <a:fillRect/>
          </a:stretch>
        </p:blipFill>
        <p:spPr bwMode="auto">
          <a:xfrm>
            <a:off x="0" y="10053"/>
            <a:ext cx="9144000" cy="5133447"/>
          </a:xfrm>
          <a:prstGeom prst="rect">
            <a:avLst/>
          </a:prstGeom>
          <a:noFill/>
        </p:spPr>
      </p:pic>
      <p:sp>
        <p:nvSpPr>
          <p:cNvPr id="16386" name="Rectangle 3"/>
          <p:cNvSpPr>
            <a:spLocks noChangeArrowheads="1"/>
          </p:cNvSpPr>
          <p:nvPr/>
        </p:nvSpPr>
        <p:spPr bwMode="auto">
          <a:xfrm>
            <a:off x="304800" y="1089958"/>
            <a:ext cx="8686800" cy="1938992"/>
          </a:xfrm>
          <a:prstGeom prst="rect">
            <a:avLst/>
          </a:prstGeom>
          <a:noFill/>
          <a:ln w="9525">
            <a:noFill/>
            <a:miter lim="800000"/>
            <a:headEnd/>
            <a:tailEnd/>
          </a:ln>
        </p:spPr>
        <p:txBody>
          <a:bodyPr wrap="square">
            <a:spAutoFit/>
          </a:bodyPr>
          <a:lstStyle/>
          <a:p>
            <a:pPr marL="457200" indent="-457200">
              <a:buFont typeface="Arial" pitchFamily="34" charset="0"/>
              <a:buChar char="•"/>
              <a:tabLst>
                <a:tab pos="2286000" algn="l"/>
              </a:tabLst>
            </a:pPr>
            <a:r>
              <a:rPr lang="sv-SE" sz="2400" smtClean="0">
                <a:solidFill>
                  <a:srgbClr val="FFFF00"/>
                </a:solidFill>
              </a:rPr>
              <a:t>Break the fasting at </a:t>
            </a:r>
            <a:r>
              <a:rPr lang="sv-SE" sz="2400">
                <a:solidFill>
                  <a:srgbClr val="FFFF00"/>
                </a:solidFill>
              </a:rPr>
              <a:t>proper </a:t>
            </a:r>
            <a:r>
              <a:rPr lang="sv-SE" sz="2400" smtClean="0">
                <a:solidFill>
                  <a:srgbClr val="FFFF00"/>
                </a:solidFill>
              </a:rPr>
              <a:t>time!</a:t>
            </a:r>
          </a:p>
          <a:p>
            <a:pPr marL="457200" indent="-457200">
              <a:buFont typeface="Arial" pitchFamily="34" charset="0"/>
              <a:buChar char="•"/>
              <a:tabLst>
                <a:tab pos="2286000" algn="l"/>
              </a:tabLst>
            </a:pPr>
            <a:r>
              <a:rPr lang="sv-SE" sz="2400" smtClean="0">
                <a:solidFill>
                  <a:srgbClr val="FFFF00"/>
                </a:solidFill>
              </a:rPr>
              <a:t>Facing East, chant:</a:t>
            </a:r>
          </a:p>
          <a:p>
            <a:pPr marL="457200" indent="-457200">
              <a:tabLst>
                <a:tab pos="2286000" algn="l"/>
              </a:tabLst>
            </a:pPr>
            <a:r>
              <a:rPr lang="sv-SE" sz="2400" smtClean="0">
                <a:solidFill>
                  <a:srgbClr val="FFFF00"/>
                </a:solidFill>
              </a:rPr>
              <a:t>       </a:t>
            </a:r>
            <a:r>
              <a:rPr lang="sv-SE" sz="2400" smtClean="0">
                <a:solidFill>
                  <a:schemeClr val="bg1"/>
                </a:solidFill>
              </a:rPr>
              <a:t>’Om namo bhagavate vasudevaya</a:t>
            </a:r>
            <a:r>
              <a:rPr lang="sv-SE" sz="2400" smtClean="0">
                <a:solidFill>
                  <a:srgbClr val="FFFF00"/>
                </a:solidFill>
              </a:rPr>
              <a:t>’</a:t>
            </a:r>
          </a:p>
          <a:p>
            <a:pPr marL="457200" indent="-457200">
              <a:buFont typeface="Arial" pitchFamily="34" charset="0"/>
              <a:buChar char="•"/>
              <a:tabLst>
                <a:tab pos="2286000" algn="l"/>
              </a:tabLst>
            </a:pPr>
            <a:r>
              <a:rPr lang="sv-SE" sz="2400" smtClean="0">
                <a:solidFill>
                  <a:srgbClr val="FFFF00"/>
                </a:solidFill>
              </a:rPr>
              <a:t>If offering the result to any one else, tell their name(s)</a:t>
            </a:r>
          </a:p>
          <a:p>
            <a:pPr marL="457200" indent="-457200">
              <a:buFont typeface="Arial" pitchFamily="34" charset="0"/>
              <a:buChar char="•"/>
              <a:tabLst>
                <a:tab pos="2286000" algn="l"/>
              </a:tabLst>
            </a:pPr>
            <a:r>
              <a:rPr lang="sv-SE" sz="2400" smtClean="0">
                <a:solidFill>
                  <a:srgbClr val="FFFF00"/>
                </a:solidFill>
              </a:rPr>
              <a:t>Then take grains/prasadam</a:t>
            </a:r>
          </a:p>
        </p:txBody>
      </p:sp>
      <p:sp>
        <p:nvSpPr>
          <p:cNvPr id="20483" name="Rectangle 4"/>
          <p:cNvSpPr>
            <a:spLocks noChangeArrowheads="1"/>
          </p:cNvSpPr>
          <p:nvPr/>
        </p:nvSpPr>
        <p:spPr bwMode="auto">
          <a:xfrm>
            <a:off x="0" y="0"/>
            <a:ext cx="9144000" cy="5847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sv-SE" sz="3200">
                <a:solidFill>
                  <a:srgbClr val="FFFF00"/>
                </a:solidFill>
              </a:rPr>
              <a:t>How to break the fasting on Dwadasi </a:t>
            </a:r>
            <a:r>
              <a:rPr lang="sv-SE" sz="3200" smtClean="0">
                <a:solidFill>
                  <a:srgbClr val="FFFF00"/>
                </a:solidFill>
              </a:rPr>
              <a:t>(Next day)? </a:t>
            </a:r>
            <a:endParaRPr lang="en-US" sz="3200">
              <a:solidFill>
                <a:srgbClr val="FFFF00"/>
              </a:solidFill>
            </a:endParaRPr>
          </a:p>
        </p:txBody>
      </p:sp>
      <p:sp>
        <p:nvSpPr>
          <p:cNvPr id="5" name="Rectangle 4"/>
          <p:cNvSpPr/>
          <p:nvPr/>
        </p:nvSpPr>
        <p:spPr>
          <a:xfrm>
            <a:off x="0" y="3701355"/>
            <a:ext cx="9144000" cy="1384995"/>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n-US" sz="2800" smtClean="0">
                <a:solidFill>
                  <a:schemeClr val="bg1"/>
                </a:solidFill>
              </a:rPr>
              <a:t>Tomorrow is EKADASI: </a:t>
            </a:r>
            <a:r>
              <a:rPr lang="en-US" sz="2800" b="1" smtClean="0">
                <a:solidFill>
                  <a:schemeClr val="bg1"/>
                </a:solidFill>
              </a:rPr>
              <a:t>2015-Nov-22 (Sun)</a:t>
            </a:r>
            <a:r>
              <a:rPr lang="en-US" sz="2800" smtClean="0">
                <a:solidFill>
                  <a:schemeClr val="bg1"/>
                </a:solidFill>
              </a:rPr>
              <a:t/>
            </a:r>
            <a:br>
              <a:rPr lang="en-US" sz="2800" smtClean="0">
                <a:solidFill>
                  <a:schemeClr val="bg1"/>
                </a:solidFill>
              </a:rPr>
            </a:br>
            <a:r>
              <a:rPr lang="en-US" sz="2800" smtClean="0">
                <a:solidFill>
                  <a:schemeClr val="bg1"/>
                </a:solidFill>
              </a:rPr>
              <a:t>Name of Ekadasi: </a:t>
            </a:r>
            <a:r>
              <a:rPr lang="en-US" sz="2800" b="1" smtClean="0">
                <a:solidFill>
                  <a:schemeClr val="bg1"/>
                </a:solidFill>
              </a:rPr>
              <a:t>Utthana</a:t>
            </a:r>
            <a:r>
              <a:rPr lang="en-US" sz="2800" smtClean="0">
                <a:solidFill>
                  <a:schemeClr val="bg1"/>
                </a:solidFill>
              </a:rPr>
              <a:t/>
            </a:r>
            <a:br>
              <a:rPr lang="en-US" sz="2800" smtClean="0">
                <a:solidFill>
                  <a:schemeClr val="bg1"/>
                </a:solidFill>
              </a:rPr>
            </a:br>
            <a:r>
              <a:rPr lang="en-US" sz="2800" smtClean="0">
                <a:solidFill>
                  <a:schemeClr val="bg1"/>
                </a:solidFill>
              </a:rPr>
              <a:t>Break the Fasting Next day (Monday) at: </a:t>
            </a:r>
            <a:r>
              <a:rPr lang="en-US" sz="2800" b="1" smtClean="0">
                <a:solidFill>
                  <a:schemeClr val="bg1"/>
                </a:solidFill>
              </a:rPr>
              <a:t>06:59 - 10:21 AM</a:t>
            </a:r>
            <a:endParaRPr lang="en-US" sz="280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 calcmode="lin" valueType="num">
                                      <p:cBhvr additive="base">
                                        <p:cTn id="7" dur="500" fill="hold"/>
                                        <p:tgtEl>
                                          <p:spTgt spid="163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386">
                                            <p:txEl>
                                              <p:pRg st="1" end="1"/>
                                            </p:txEl>
                                          </p:spTgt>
                                        </p:tgtEl>
                                        <p:attrNameLst>
                                          <p:attrName>style.visibility</p:attrName>
                                        </p:attrNameLst>
                                      </p:cBhvr>
                                      <p:to>
                                        <p:strVal val="visible"/>
                                      </p:to>
                                    </p:set>
                                    <p:anim calcmode="lin" valueType="num">
                                      <p:cBhvr additive="base">
                                        <p:cTn id="11" dur="500" fill="hold"/>
                                        <p:tgtEl>
                                          <p:spTgt spid="1638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38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386">
                                            <p:txEl>
                                              <p:pRg st="2" end="2"/>
                                            </p:txEl>
                                          </p:spTgt>
                                        </p:tgtEl>
                                        <p:attrNameLst>
                                          <p:attrName>style.visibility</p:attrName>
                                        </p:attrNameLst>
                                      </p:cBhvr>
                                      <p:to>
                                        <p:strVal val="visible"/>
                                      </p:to>
                                    </p:set>
                                    <p:anim calcmode="lin" valueType="num">
                                      <p:cBhvr additive="base">
                                        <p:cTn id="15" dur="500" fill="hold"/>
                                        <p:tgtEl>
                                          <p:spTgt spid="1638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38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386">
                                            <p:txEl>
                                              <p:pRg st="3" end="3"/>
                                            </p:txEl>
                                          </p:spTgt>
                                        </p:tgtEl>
                                        <p:attrNameLst>
                                          <p:attrName>style.visibility</p:attrName>
                                        </p:attrNameLst>
                                      </p:cBhvr>
                                      <p:to>
                                        <p:strVal val="visible"/>
                                      </p:to>
                                    </p:set>
                                    <p:anim calcmode="lin" valueType="num">
                                      <p:cBhvr additive="base">
                                        <p:cTn id="19" dur="500" fill="hold"/>
                                        <p:tgtEl>
                                          <p:spTgt spid="1638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386">
                                            <p:txEl>
                                              <p:pRg st="4" end="4"/>
                                            </p:txEl>
                                          </p:spTgt>
                                        </p:tgtEl>
                                        <p:attrNameLst>
                                          <p:attrName>style.visibility</p:attrName>
                                        </p:attrNameLst>
                                      </p:cBhvr>
                                      <p:to>
                                        <p:strVal val="visible"/>
                                      </p:to>
                                    </p:set>
                                    <p:anim calcmode="lin" valueType="num">
                                      <p:cBhvr additive="base">
                                        <p:cTn id="23" dur="500" fill="hold"/>
                                        <p:tgtEl>
                                          <p:spTgt spid="1638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38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4820842"/>
            <a:ext cx="2128838" cy="344090"/>
          </a:xfrm>
          <a:prstGeom prst="rect">
            <a:avLst/>
          </a:prstGeom>
        </p:spPr>
        <p:txBody>
          <a:bodyPr/>
          <a:lstStyle/>
          <a:p>
            <a:pPr>
              <a:defRPr/>
            </a:pPr>
            <a:fld id="{4C1DAD73-50E2-4D94-AED2-26E0CBD49193}" type="slidenum">
              <a:rPr lang="en-US" smtClean="0"/>
              <a:pPr>
                <a:defRPr/>
              </a:pPr>
              <a:t>57</a:t>
            </a:fld>
            <a:endParaRPr lang="en-US"/>
          </a:p>
        </p:txBody>
      </p:sp>
      <p:sp>
        <p:nvSpPr>
          <p:cNvPr id="139265" name="Rectangle 1"/>
          <p:cNvSpPr>
            <a:spLocks noChangeArrowheads="1"/>
          </p:cNvSpPr>
          <p:nvPr/>
        </p:nvSpPr>
        <p:spPr bwMode="auto">
          <a:xfrm>
            <a:off x="1295400" y="40273"/>
            <a:ext cx="4191000" cy="51090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Govindā Govindā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Gokula Nandana Gopāalā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Vrindāvana Dhara Nanda Bālā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Giridhara Bālā Gopālā ... (Govinda) </a:t>
            </a:r>
          </a:p>
          <a:p>
            <a:pPr marL="0" marR="0" lvl="0" indent="0" algn="l" defTabSz="914400" rtl="0" eaLnBrk="1" fontAlgn="base" latinLnBrk="0" hangingPunct="1">
              <a:lnSpc>
                <a:spcPct val="100000"/>
              </a:lnSpc>
              <a:spcBef>
                <a:spcPct val="0"/>
              </a:spcBef>
              <a:spcAft>
                <a:spcPct val="0"/>
              </a:spcAft>
              <a:buClrTx/>
              <a:buSzTx/>
              <a:buFontTx/>
              <a:buNone/>
              <a:tabLst/>
            </a:pPr>
            <a:endParaRPr lang="en-US" sz="11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Yashoda Nandana Gopālā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Yamunā Teerā Gopālā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Vrindavana Dhara Nanda Bālā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Giridhara Bālā Gopālā ... (Govinda)</a:t>
            </a:r>
            <a:r>
              <a:rPr kumimoji="0" lang="en-US" b="0" i="0" u="none" strike="noStrike" cap="none" normalizeH="0" baseline="0" smtClean="0">
                <a:ln>
                  <a:noFill/>
                </a:ln>
                <a:solidFill>
                  <a:srgbClr val="FFFF00"/>
                </a:solidFill>
                <a:effectLst/>
                <a:latin typeface="Arial Unicode MS"/>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US" sz="11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Nanda Nandana Gopālā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Navanidha Chorā Gopālā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Vrindāvana Dhara Nanda Bālā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Giridhara Bālā Gopālā ... (Govinda) </a:t>
            </a:r>
          </a:p>
          <a:p>
            <a:pPr marL="0" marR="0" lvl="0" indent="0" algn="l" defTabSz="914400" rtl="0" eaLnBrk="1" fontAlgn="base" latinLnBrk="0" hangingPunct="1">
              <a:lnSpc>
                <a:spcPct val="100000"/>
              </a:lnSpc>
              <a:spcBef>
                <a:spcPct val="0"/>
              </a:spcBef>
              <a:spcAft>
                <a:spcPct val="0"/>
              </a:spcAft>
              <a:buClrTx/>
              <a:buSzTx/>
              <a:buFontTx/>
              <a:buNone/>
              <a:tabLst/>
            </a:pPr>
            <a:endParaRPr lang="en-US" sz="105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Rādhā Ramanā Gopālā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Ramyaka Bālā Gopālā</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Vrindāvana Dhara Nanda Bālā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Giridhara Bālā Gopālā ... (Govinda)</a:t>
            </a:r>
            <a:r>
              <a:rPr kumimoji="0" lang="en-US" sz="1200" b="0" i="0" u="none" strike="noStrike" cap="none" normalizeH="0" baseline="0" smtClean="0">
                <a:ln>
                  <a:noFill/>
                </a:ln>
                <a:solidFill>
                  <a:srgbClr val="FFFF00"/>
                </a:solidFill>
                <a:effectLst/>
                <a:latin typeface="Arial" pitchFamily="34" charset="0"/>
                <a:cs typeface="Arial" pitchFamily="34" charset="0"/>
              </a:rPr>
              <a:t> </a:t>
            </a:r>
            <a:endParaRPr kumimoji="0" lang="en-US" sz="4000" b="0" i="0" u="none" strike="noStrike" cap="none" normalizeH="0" baseline="0" smtClean="0">
              <a:ln>
                <a:noFill/>
              </a:ln>
              <a:solidFill>
                <a:srgbClr val="FFFF00"/>
              </a:solidFill>
              <a:effectLst/>
              <a:latin typeface="Arial" pitchFamily="34" charset="0"/>
              <a:cs typeface="Arial" pitchFamily="34" charset="0"/>
            </a:endParaRPr>
          </a:p>
        </p:txBody>
      </p:sp>
      <p:sp>
        <p:nvSpPr>
          <p:cNvPr id="4" name="Rectangle 3"/>
          <p:cNvSpPr/>
          <p:nvPr/>
        </p:nvSpPr>
        <p:spPr>
          <a:xfrm>
            <a:off x="5105400" y="3790950"/>
            <a:ext cx="3124200" cy="1077218"/>
          </a:xfrm>
          <a:prstGeom prst="rect">
            <a:avLst/>
          </a:prstGeom>
        </p:spPr>
        <p:txBody>
          <a:bodyPr wrap="square">
            <a:spAutoFit/>
          </a:bodyPr>
          <a:lstStyle/>
          <a:p>
            <a:pPr lvl="0"/>
            <a:r>
              <a:rPr lang="en-US" smtClean="0">
                <a:solidFill>
                  <a:srgbClr val="FFC000"/>
                </a:solidFill>
                <a:latin typeface="Arial Unicode MS"/>
                <a:cs typeface="Arial" pitchFamily="34" charset="0"/>
              </a:rPr>
              <a:t>(Nannannā Nānanā </a:t>
            </a:r>
          </a:p>
          <a:p>
            <a:pPr lvl="0"/>
            <a:r>
              <a:rPr lang="en-US" smtClean="0">
                <a:solidFill>
                  <a:srgbClr val="FFC000"/>
                </a:solidFill>
                <a:latin typeface="Arial Unicode MS"/>
                <a:cs typeface="Arial" pitchFamily="34" charset="0"/>
              </a:rPr>
              <a:t>Nannana Nannan Nananānā </a:t>
            </a:r>
          </a:p>
          <a:p>
            <a:pPr lvl="0"/>
            <a:r>
              <a:rPr lang="en-US" smtClean="0">
                <a:solidFill>
                  <a:srgbClr val="FFC000"/>
                </a:solidFill>
                <a:latin typeface="Arial Unicode MS"/>
                <a:cs typeface="Arial" pitchFamily="34" charset="0"/>
              </a:rPr>
              <a:t>Nannā Nannā Nananānā </a:t>
            </a:r>
          </a:p>
          <a:p>
            <a:pPr lvl="0"/>
            <a:r>
              <a:rPr lang="en-US" smtClean="0">
                <a:solidFill>
                  <a:srgbClr val="FFC000"/>
                </a:solidFill>
                <a:latin typeface="Arial Unicode MS"/>
                <a:cs typeface="Arial" pitchFamily="34" charset="0"/>
              </a:rPr>
              <a:t>Nananna Nanna Nananānā) </a:t>
            </a:r>
          </a:p>
        </p:txBody>
      </p:sp>
      <p:sp>
        <p:nvSpPr>
          <p:cNvPr id="5" name="TextBox 4"/>
          <p:cNvSpPr txBox="1"/>
          <p:nvPr/>
        </p:nvSpPr>
        <p:spPr>
          <a:xfrm>
            <a:off x="76200" y="57150"/>
            <a:ext cx="1026243" cy="584775"/>
          </a:xfrm>
          <a:prstGeom prst="rect">
            <a:avLst/>
          </a:prstGeom>
          <a:noFill/>
        </p:spPr>
        <p:txBody>
          <a:bodyPr wrap="none" rtlCol="0">
            <a:spAutoFit/>
          </a:bodyPr>
          <a:lstStyle/>
          <a:p>
            <a:r>
              <a:rPr lang="en-US" sz="32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F-09</a:t>
            </a:r>
            <a:endParaRPr lang="en-US" sz="32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6" name="Picture 4" descr="http://www.spiritual-revolutionary.com/images/Graphics/superb_Krishna.jpg"/>
          <p:cNvPicPr>
            <a:picLocks noChangeAspect="1" noChangeArrowheads="1"/>
          </p:cNvPicPr>
          <p:nvPr/>
        </p:nvPicPr>
        <p:blipFill>
          <a:blip r:embed="rId6" cstate="print"/>
          <a:srcRect/>
          <a:stretch>
            <a:fillRect/>
          </a:stretch>
        </p:blipFill>
        <p:spPr bwMode="auto">
          <a:xfrm>
            <a:off x="5638800" y="0"/>
            <a:ext cx="3142592" cy="3790950"/>
          </a:xfrm>
          <a:prstGeom prst="ellipse">
            <a:avLst/>
          </a:prstGeom>
          <a:noFill/>
        </p:spPr>
      </p:pic>
      <p:pic>
        <p:nvPicPr>
          <p:cNvPr id="8" name="F-09-Govinda Govinda - Base.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8458200" y="4400550"/>
            <a:ext cx="304800" cy="304800"/>
          </a:xfrm>
          <a:prstGeom prst="rect">
            <a:avLst/>
          </a:prstGeom>
        </p:spPr>
      </p:pic>
      <p:pic>
        <p:nvPicPr>
          <p:cNvPr id="9" name="F-09-Govinda Govinda.mp3">
            <a:hlinkClick r:id="" action="ppaction://media"/>
          </p:cNvPr>
          <p:cNvPicPr>
            <a:picLocks noRot="1" noChangeAspect="1"/>
          </p:cNvPicPr>
          <p:nvPr>
            <a:audioFile r:link="rId4"/>
            <p:extLst>
              <p:ext uri="{DAA4B4D4-6D71-4841-9C94-3DE7FCFB9230}">
                <p14:media xmlns:p14="http://schemas.microsoft.com/office/powerpoint/2010/main" r:link="rId3"/>
              </p:ext>
            </p:extLst>
          </p:nvPr>
        </p:nvPicPr>
        <p:blipFill>
          <a:blip r:embed="rId8" cstate="print"/>
          <a:stretch>
            <a:fillRect/>
          </a:stretch>
        </p:blipFill>
        <p:spPr>
          <a:xfrm>
            <a:off x="304800" y="4552950"/>
            <a:ext cx="304800" cy="304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5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4531"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4903788"/>
            <a:ext cx="2133600" cy="182562"/>
          </a:xfrm>
          <a:prstGeom prst="rect">
            <a:avLst/>
          </a:prstGeom>
        </p:spPr>
        <p:txBody>
          <a:bodyPr/>
          <a:lstStyle/>
          <a:p>
            <a:pPr>
              <a:defRPr/>
            </a:pPr>
            <a:fld id="{4C1DAD73-50E2-4D94-AED2-26E0CBD49193}" type="slidenum">
              <a:rPr lang="en-US" smtClean="0"/>
              <a:pPr>
                <a:defRPr/>
              </a:pPr>
              <a:t>58</a:t>
            </a:fld>
            <a:endParaRPr lang="en-US"/>
          </a:p>
        </p:txBody>
      </p:sp>
      <p:pic>
        <p:nvPicPr>
          <p:cNvPr id="139266" name="Picture 2" descr="http://blog.intelex.com/wp-content/uploads/2014/06/iStock_000005875373Small.jpg"/>
          <p:cNvPicPr>
            <a:picLocks noChangeAspect="1" noChangeArrowheads="1"/>
          </p:cNvPicPr>
          <p:nvPr/>
        </p:nvPicPr>
        <p:blipFill>
          <a:blip r:embed="rId3" cstate="print"/>
          <a:srcRect/>
          <a:stretch>
            <a:fillRect/>
          </a:stretch>
        </p:blipFill>
        <p:spPr bwMode="auto">
          <a:xfrm>
            <a:off x="0" y="0"/>
            <a:ext cx="9143999" cy="5143500"/>
          </a:xfrm>
          <a:prstGeom prst="rect">
            <a:avLst/>
          </a:prstGeom>
          <a:noFill/>
        </p:spPr>
      </p:pic>
      <p:sp>
        <p:nvSpPr>
          <p:cNvPr id="4" name="TextBox 3"/>
          <p:cNvSpPr txBox="1"/>
          <p:nvPr/>
        </p:nvSpPr>
        <p:spPr>
          <a:xfrm>
            <a:off x="4572000" y="133350"/>
            <a:ext cx="3159839" cy="646331"/>
          </a:xfrm>
          <a:prstGeom prst="rect">
            <a:avLst/>
          </a:prstGeom>
          <a:noFill/>
        </p:spPr>
        <p:txBody>
          <a:bodyPr wrap="none" rtlCol="0">
            <a:spAutoFit/>
          </a:bodyPr>
          <a:lstStyle/>
          <a:p>
            <a:r>
              <a:rPr lang="en-US" sz="3600" smtClean="0"/>
              <a:t>QUESTIONS?</a:t>
            </a:r>
            <a:endParaRPr lang="en-US" sz="360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DEA2DD1-57DE-4409-A60F-353EEE0EA317}" type="slidenum">
              <a:rPr lang="en-US" smtClean="0"/>
              <a:pPr>
                <a:defRPr/>
              </a:pPr>
              <a:t>59</a:t>
            </a:fld>
            <a:endParaRPr lang="en-US"/>
          </a:p>
        </p:txBody>
      </p:sp>
      <p:pic>
        <p:nvPicPr>
          <p:cNvPr id="84994" name="Picture 2" descr="http://2.bp.blogspot.com/-YKMh0FKQmn4/VBTNyT1PbPI/AAAAAAAAB6s/s6p17Gwt8sA/s1600/A%2BHAPPY_EKADASHI%2B4.png"/>
          <p:cNvPicPr>
            <a:picLocks noChangeAspect="1" noChangeArrowheads="1"/>
          </p:cNvPicPr>
          <p:nvPr/>
        </p:nvPicPr>
        <p:blipFill>
          <a:blip r:embed="rId2" cstate="print"/>
          <a:srcRect b="4959"/>
          <a:stretch>
            <a:fillRect/>
          </a:stretch>
        </p:blipFill>
        <p:spPr bwMode="auto">
          <a:xfrm>
            <a:off x="-1" y="0"/>
            <a:ext cx="9144001" cy="3257550"/>
          </a:xfrm>
          <a:prstGeom prst="rect">
            <a:avLst/>
          </a:prstGeom>
          <a:noFill/>
        </p:spPr>
      </p:pic>
      <p:sp>
        <p:nvSpPr>
          <p:cNvPr id="6" name="TextBox 5"/>
          <p:cNvSpPr txBox="1"/>
          <p:nvPr/>
        </p:nvSpPr>
        <p:spPr>
          <a:xfrm>
            <a:off x="0" y="3281452"/>
            <a:ext cx="9413731" cy="1862048"/>
          </a:xfrm>
          <a:prstGeom prst="rect">
            <a:avLst/>
          </a:prstGeom>
          <a:noFill/>
        </p:spPr>
        <p:txBody>
          <a:bodyPr wrap="none" rtlCol="0">
            <a:spAutoFit/>
          </a:bodyPr>
          <a:lstStyle/>
          <a:p>
            <a:r>
              <a:rPr lang="en-US" sz="115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THANK YOU!</a:t>
            </a:r>
            <a:endParaRPr lang="en-US" sz="115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F04351-2C21-4F80-9207-1D400CC02940}" type="slidenum">
              <a:rPr lang="en-US" smtClean="0"/>
              <a:pPr>
                <a:defRPr/>
              </a:pPr>
              <a:t>6</a:t>
            </a:fld>
            <a:endParaRPr lang="en-US"/>
          </a:p>
        </p:txBody>
      </p:sp>
      <p:sp>
        <p:nvSpPr>
          <p:cNvPr id="5" name="Rectangle 4"/>
          <p:cNvSpPr/>
          <p:nvPr/>
        </p:nvSpPr>
        <p:spPr>
          <a:xfrm>
            <a:off x="228600" y="655856"/>
            <a:ext cx="4876800" cy="4278094"/>
          </a:xfrm>
          <a:prstGeom prst="rect">
            <a:avLst/>
          </a:prstGeom>
        </p:spPr>
        <p:txBody>
          <a:bodyPr wrap="square">
            <a:spAutoFit/>
          </a:bodyPr>
          <a:lstStyle/>
          <a:p>
            <a:r>
              <a:rPr lang="en-US" sz="2800" smtClean="0">
                <a:solidFill>
                  <a:srgbClr val="FFFF00"/>
                </a:solidFill>
              </a:rPr>
              <a:t>Krishnaya Govindaya</a:t>
            </a:r>
          </a:p>
          <a:p>
            <a:r>
              <a:rPr lang="en-US" sz="2800" smtClean="0">
                <a:solidFill>
                  <a:srgbClr val="FFFF00"/>
                </a:solidFill>
              </a:rPr>
              <a:t>Yashoda-nandanaya ca</a:t>
            </a:r>
          </a:p>
          <a:p>
            <a:r>
              <a:rPr lang="en-US" sz="2800" smtClean="0">
                <a:solidFill>
                  <a:srgbClr val="FFFF00"/>
                </a:solidFill>
              </a:rPr>
              <a:t>Nanda-gopa-kumaraya</a:t>
            </a:r>
          </a:p>
          <a:p>
            <a:r>
              <a:rPr lang="en-US" sz="2800" smtClean="0">
                <a:solidFill>
                  <a:srgbClr val="FFFF00"/>
                </a:solidFill>
              </a:rPr>
              <a:t>Damodaraya namo namah  </a:t>
            </a:r>
            <a:r>
              <a:rPr lang="en-US" sz="2000" smtClean="0">
                <a:solidFill>
                  <a:schemeClr val="bg1"/>
                </a:solidFill>
              </a:rPr>
              <a:t>    	</a:t>
            </a:r>
          </a:p>
          <a:p>
            <a:r>
              <a:rPr lang="en-US" sz="2000" smtClean="0">
                <a:solidFill>
                  <a:schemeClr val="bg1"/>
                </a:solidFill>
              </a:rPr>
              <a:t>   </a:t>
            </a:r>
            <a:r>
              <a:rPr lang="en-US" sz="2000" smtClean="0">
                <a:solidFill>
                  <a:srgbClr val="FFC000"/>
                </a:solidFill>
              </a:rPr>
              <a:t>         - Gokul Bhajan &amp; Vedic Studies</a:t>
            </a:r>
          </a:p>
          <a:p>
            <a:endParaRPr lang="en-US" sz="2000" smtClean="0">
              <a:solidFill>
                <a:schemeClr val="bg1"/>
              </a:solidFill>
            </a:endParaRPr>
          </a:p>
          <a:p>
            <a:r>
              <a:rPr lang="en-US" sz="2000" smtClean="0">
                <a:solidFill>
                  <a:schemeClr val="bg1"/>
                </a:solidFill>
              </a:rPr>
              <a:t>[ My repeated obeisances unto the one who is all attractive, one who gives pleasure to the senses , who is the son of Yashoda and Nanda Gopa, and whose belly was bound by rope.]</a:t>
            </a:r>
            <a:endParaRPr lang="en-US" sz="2000">
              <a:solidFill>
                <a:schemeClr val="bg1"/>
              </a:solidFill>
            </a:endParaRPr>
          </a:p>
        </p:txBody>
      </p:sp>
      <p:pic>
        <p:nvPicPr>
          <p:cNvPr id="99331" name="Picture 3" descr="http://calgary.iskcon.ca/wp-content/uploads/2015/10/Damodara.jpg"/>
          <p:cNvPicPr>
            <a:picLocks noChangeAspect="1" noChangeArrowheads="1"/>
          </p:cNvPicPr>
          <p:nvPr/>
        </p:nvPicPr>
        <p:blipFill>
          <a:blip r:embed="rId2" cstate="print"/>
          <a:srcRect l="6667" r="8889"/>
          <a:stretch>
            <a:fillRect/>
          </a:stretch>
        </p:blipFill>
        <p:spPr bwMode="auto">
          <a:xfrm>
            <a:off x="4800600" y="0"/>
            <a:ext cx="4343400" cy="5143500"/>
          </a:xfrm>
          <a:prstGeom prst="rect">
            <a:avLst/>
          </a:prstGeom>
          <a:noFill/>
          <a:effectLst>
            <a:softEdge rad="635000"/>
          </a:effectLst>
        </p:spPr>
      </p:pic>
      <p:sp>
        <p:nvSpPr>
          <p:cNvPr id="7" name="TextBox 6"/>
          <p:cNvSpPr txBox="1"/>
          <p:nvPr/>
        </p:nvSpPr>
        <p:spPr>
          <a:xfrm>
            <a:off x="10633" y="12849"/>
            <a:ext cx="1244251" cy="523220"/>
          </a:xfrm>
          <a:prstGeom prst="rect">
            <a:avLst/>
          </a:prstGeom>
          <a:noFill/>
        </p:spPr>
        <p:txBody>
          <a:bodyPr wrap="none" rtlCol="0">
            <a:spAutoFit/>
          </a:bodyPr>
          <a:lstStyle/>
          <a:p>
            <a:r>
              <a:rPr lang="en-US" sz="28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GB-02</a:t>
            </a:r>
            <a:endParaRPr lang="en-US" sz="28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60</a:t>
            </a:fld>
            <a:endParaRPr lang="en-US"/>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50"/>
          </a:xfrm>
        </p:spPr>
        <p:style>
          <a:lnRef idx="0">
            <a:schemeClr val="dk1"/>
          </a:lnRef>
          <a:fillRef idx="3">
            <a:schemeClr val="dk1"/>
          </a:fillRef>
          <a:effectRef idx="3">
            <a:schemeClr val="dk1"/>
          </a:effectRef>
          <a:fontRef idx="minor">
            <a:schemeClr val="lt1"/>
          </a:fontRef>
        </p:style>
        <p:txBody>
          <a:bodyPr/>
          <a:lstStyle/>
          <a:p>
            <a:r>
              <a:rPr lang="en-US" smtClean="0">
                <a:solidFill>
                  <a:srgbClr val="FFC000"/>
                </a:solidFill>
              </a:rPr>
              <a:t>Other names of Ekadasi</a:t>
            </a:r>
            <a:endParaRPr lang="en-US">
              <a:solidFill>
                <a:srgbClr val="FFC000"/>
              </a:solidFill>
            </a:endParaRPr>
          </a:p>
        </p:txBody>
      </p:sp>
      <p:sp>
        <p:nvSpPr>
          <p:cNvPr id="3" name="Content Placeholder 2"/>
          <p:cNvSpPr>
            <a:spLocks noGrp="1"/>
          </p:cNvSpPr>
          <p:nvPr>
            <p:ph idx="1"/>
          </p:nvPr>
        </p:nvSpPr>
        <p:spPr/>
        <p:txBody>
          <a:bodyPr/>
          <a:lstStyle/>
          <a:p>
            <a:r>
              <a:rPr lang="en-US" sz="4400" smtClean="0">
                <a:solidFill>
                  <a:srgbClr val="FFFF00"/>
                </a:solidFill>
                <a:latin typeface="Arial" pitchFamily="34" charset="0"/>
                <a:cs typeface="Arial" pitchFamily="34" charset="0"/>
              </a:rPr>
              <a:t>Hari Vāsa</a:t>
            </a:r>
          </a:p>
          <a:p>
            <a:r>
              <a:rPr lang="en-US" sz="4400" smtClean="0">
                <a:solidFill>
                  <a:srgbClr val="FFFF00"/>
                </a:solidFill>
                <a:latin typeface="Arial" pitchFamily="34" charset="0"/>
                <a:cs typeface="Arial" pitchFamily="34" charset="0"/>
              </a:rPr>
              <a:t>Mādhava Titi</a:t>
            </a:r>
          </a:p>
          <a:p>
            <a:r>
              <a:rPr lang="en-US" sz="4400" smtClean="0">
                <a:solidFill>
                  <a:srgbClr val="FFFF00"/>
                </a:solidFill>
                <a:latin typeface="Arial" pitchFamily="34" charset="0"/>
                <a:cs typeface="Arial" pitchFamily="34" charset="0"/>
              </a:rPr>
              <a:t>Bhakti Janani</a:t>
            </a:r>
          </a:p>
          <a:p>
            <a:r>
              <a:rPr lang="en-US" sz="4400" smtClean="0">
                <a:solidFill>
                  <a:srgbClr val="FFFF00"/>
                </a:solidFill>
                <a:latin typeface="Arial" pitchFamily="34" charset="0"/>
                <a:cs typeface="Arial" pitchFamily="34" charset="0"/>
              </a:rPr>
              <a:t>Krishna Vasati</a:t>
            </a:r>
            <a:endParaRPr lang="en-US" sz="4400">
              <a:solidFill>
                <a:srgbClr val="FFFF00"/>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EDEA2DD1-57DE-4409-A60F-353EEE0EA317}" type="slidenum">
              <a:rPr lang="en-US" smtClean="0"/>
              <a:pPr>
                <a:defRPr/>
              </a:pPr>
              <a:t>61</a:t>
            </a:fld>
            <a:endParaRPr lang="en-US"/>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62</a:t>
            </a:fld>
            <a:endParaRPr lang="en-US"/>
          </a:p>
        </p:txBody>
      </p:sp>
      <p:pic>
        <p:nvPicPr>
          <p:cNvPr id="98306" name="Picture 2" descr="http://api.ning.com/files/nGTcCv7erQKjMASeTEqnTr5K01CCI7cEkhoQ024ds5ebvaVRtR0MG6PByjHZoq4auwNbp74pSliSzZjywuI4Im8MZpVfC3oj/aura.jpg"/>
          <p:cNvPicPr>
            <a:picLocks noChangeAspect="1" noChangeArrowheads="1"/>
          </p:cNvPicPr>
          <p:nvPr/>
        </p:nvPicPr>
        <p:blipFill>
          <a:blip r:embed="rId2" cstate="print"/>
          <a:srcRect b="7037"/>
          <a:stretch>
            <a:fillRect/>
          </a:stretch>
        </p:blipFill>
        <p:spPr bwMode="auto">
          <a:xfrm>
            <a:off x="-1" y="0"/>
            <a:ext cx="9144001" cy="51435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1066800" y="361950"/>
            <a:ext cx="6629400" cy="4524375"/>
          </a:xfrm>
          <a:prstGeom prst="rect">
            <a:avLst/>
          </a:prstGeom>
          <a:noFill/>
          <a:ln w="9525">
            <a:noFill/>
            <a:miter lim="800000"/>
            <a:headEnd/>
            <a:tailEnd/>
          </a:ln>
        </p:spPr>
        <p:txBody>
          <a:bodyPr anchor="ctr">
            <a:spAutoFit/>
          </a:bodyPr>
          <a:lstStyle/>
          <a:p>
            <a:pPr eaLnBrk="0" hangingPunct="0"/>
            <a:r>
              <a:rPr lang="sv-SE" sz="2400">
                <a:solidFill>
                  <a:srgbClr val="FFFF00"/>
                </a:solidFill>
              </a:rPr>
              <a:t>[Nanda Bālā Gopī Nāthā</a:t>
            </a:r>
            <a:endParaRPr lang="en-US" sz="1000">
              <a:solidFill>
                <a:srgbClr val="FFFF00"/>
              </a:solidFill>
            </a:endParaRPr>
          </a:p>
          <a:p>
            <a:pPr eaLnBrk="0" hangingPunct="0"/>
            <a:r>
              <a:rPr lang="sv-SE" sz="2400">
                <a:solidFill>
                  <a:srgbClr val="FFFF00"/>
                </a:solidFill>
              </a:rPr>
              <a:t> Sundara Deva Devā,Sundara Deva Devā!]</a:t>
            </a:r>
            <a:r>
              <a:rPr lang="sv-SE" sz="700">
                <a:solidFill>
                  <a:srgbClr val="FFFF00"/>
                </a:solidFill>
              </a:rPr>
              <a:t> </a:t>
            </a:r>
            <a:r>
              <a:rPr lang="sv-SE" sz="2400">
                <a:solidFill>
                  <a:srgbClr val="FFFF00"/>
                </a:solidFill>
              </a:rPr>
              <a:t>	</a:t>
            </a:r>
            <a:r>
              <a:rPr lang="sv-SE" sz="2400">
                <a:solidFill>
                  <a:schemeClr val="bg1"/>
                </a:solidFill>
              </a:rPr>
              <a:t>			</a:t>
            </a:r>
            <a:r>
              <a:rPr lang="sv-SE" sz="2000">
                <a:solidFill>
                  <a:schemeClr val="bg1"/>
                </a:solidFill>
              </a:rPr>
              <a:t>... (Nanda)</a:t>
            </a:r>
            <a:endParaRPr lang="en-US" sz="1000">
              <a:solidFill>
                <a:schemeClr val="bg1"/>
              </a:solidFill>
            </a:endParaRPr>
          </a:p>
          <a:p>
            <a:pPr eaLnBrk="0" hangingPunct="0"/>
            <a:r>
              <a:rPr lang="sv-SE" sz="2400">
                <a:solidFill>
                  <a:schemeClr val="bg1"/>
                </a:solidFill>
              </a:rPr>
              <a:t>[Mādhavā Madhu Sūdanā</a:t>
            </a:r>
            <a:endParaRPr lang="en-US" sz="1000">
              <a:solidFill>
                <a:schemeClr val="bg1"/>
              </a:solidFill>
            </a:endParaRPr>
          </a:p>
          <a:p>
            <a:pPr eaLnBrk="0" hangingPunct="0"/>
            <a:r>
              <a:rPr lang="sv-SE" sz="2400">
                <a:solidFill>
                  <a:schemeClr val="bg1"/>
                </a:solidFill>
              </a:rPr>
              <a:t> Mohanā Ma-noharā, Mohanā Ma-noharā!]	</a:t>
            </a:r>
          </a:p>
          <a:p>
            <a:pPr eaLnBrk="0" hangingPunct="0"/>
            <a:r>
              <a:rPr lang="sv-SE" sz="2400">
                <a:solidFill>
                  <a:schemeClr val="bg1"/>
                </a:solidFill>
              </a:rPr>
              <a:t>				</a:t>
            </a:r>
            <a:r>
              <a:rPr lang="sv-SE" sz="2000">
                <a:solidFill>
                  <a:schemeClr val="bg1"/>
                </a:solidFill>
              </a:rPr>
              <a:t>... (Nanda)</a:t>
            </a:r>
            <a:endParaRPr lang="en-US" sz="1000">
              <a:solidFill>
                <a:schemeClr val="bg1"/>
              </a:solidFill>
            </a:endParaRPr>
          </a:p>
          <a:p>
            <a:pPr eaLnBrk="0" hangingPunct="0"/>
            <a:r>
              <a:rPr lang="sv-SE" sz="2400">
                <a:solidFill>
                  <a:srgbClr val="FFFF00"/>
                </a:solidFill>
              </a:rPr>
              <a:t>[Govindā Hari Gopālā</a:t>
            </a:r>
            <a:endParaRPr lang="en-US" sz="1000">
              <a:solidFill>
                <a:srgbClr val="FFFF00"/>
              </a:solidFill>
            </a:endParaRPr>
          </a:p>
          <a:p>
            <a:pPr eaLnBrk="0" hangingPunct="0"/>
            <a:r>
              <a:rPr lang="sv-SE" sz="2400">
                <a:solidFill>
                  <a:srgbClr val="FFFF00"/>
                </a:solidFill>
              </a:rPr>
              <a:t> Gokula Priya Rāma, Gokula Priya Rāma!] 	</a:t>
            </a:r>
          </a:p>
          <a:p>
            <a:pPr eaLnBrk="0" hangingPunct="0"/>
            <a:r>
              <a:rPr lang="sv-SE" sz="2400">
                <a:solidFill>
                  <a:srgbClr val="FFFF00"/>
                </a:solidFill>
              </a:rPr>
              <a:t>				</a:t>
            </a:r>
            <a:r>
              <a:rPr lang="sv-SE" sz="2000">
                <a:solidFill>
                  <a:srgbClr val="FFFF00"/>
                </a:solidFill>
              </a:rPr>
              <a:t>... (Nanda)</a:t>
            </a:r>
            <a:endParaRPr lang="en-US" sz="1000">
              <a:solidFill>
                <a:srgbClr val="FFFF00"/>
              </a:solidFill>
            </a:endParaRPr>
          </a:p>
          <a:p>
            <a:pPr eaLnBrk="0" hangingPunct="0"/>
            <a:r>
              <a:rPr lang="sv-SE" sz="2400">
                <a:solidFill>
                  <a:srgbClr val="FFFFFF"/>
                </a:solidFill>
              </a:rPr>
              <a:t>[Rāsa Rāja Ramya Bālā</a:t>
            </a:r>
            <a:endParaRPr lang="en-US" sz="1000">
              <a:solidFill>
                <a:srgbClr val="FFFFFF"/>
              </a:solidFill>
            </a:endParaRPr>
          </a:p>
          <a:p>
            <a:pPr eaLnBrk="0" hangingPunct="0"/>
            <a:r>
              <a:rPr lang="sv-SE" sz="2400">
                <a:solidFill>
                  <a:srgbClr val="FFFFFF"/>
                </a:solidFill>
              </a:rPr>
              <a:t> Rādhikā Ramaṇīyā, Rādhikā Ramaṇīyā!]	</a:t>
            </a:r>
          </a:p>
          <a:p>
            <a:pPr eaLnBrk="0" hangingPunct="0"/>
            <a:r>
              <a:rPr lang="sv-SE" sz="2400">
                <a:solidFill>
                  <a:srgbClr val="FFFFFF"/>
                </a:solidFill>
              </a:rPr>
              <a:t>				</a:t>
            </a:r>
            <a:r>
              <a:rPr lang="sv-SE" sz="2000">
                <a:solidFill>
                  <a:srgbClr val="FFFFFF"/>
                </a:solidFill>
              </a:rPr>
              <a:t>... (Nanda)</a:t>
            </a:r>
            <a:endParaRPr lang="sv-SE" sz="3200">
              <a:solidFill>
                <a:srgbClr val="FFFFFF"/>
              </a:solidFill>
            </a:endParaRPr>
          </a:p>
        </p:txBody>
      </p:sp>
      <p:pic>
        <p:nvPicPr>
          <p:cNvPr id="13315" name="Picture 1"/>
          <p:cNvPicPr>
            <a:picLocks noChangeAspect="1" noChangeArrowheads="1"/>
          </p:cNvPicPr>
          <p:nvPr/>
        </p:nvPicPr>
        <p:blipFill>
          <a:blip r:embed="rId4" cstate="print"/>
          <a:srcRect l="30305" r="27719"/>
          <a:stretch>
            <a:fillRect/>
          </a:stretch>
        </p:blipFill>
        <p:spPr bwMode="auto">
          <a:xfrm>
            <a:off x="7696200" y="0"/>
            <a:ext cx="1447800" cy="1771650"/>
          </a:xfrm>
          <a:prstGeom prst="rect">
            <a:avLst/>
          </a:prstGeom>
          <a:noFill/>
          <a:ln w="9525">
            <a:noFill/>
            <a:round/>
            <a:headEnd/>
            <a:tailEnd/>
          </a:ln>
        </p:spPr>
      </p:pic>
      <p:sp>
        <p:nvSpPr>
          <p:cNvPr id="7" name="Text Box 5"/>
          <p:cNvSpPr txBox="1">
            <a:spLocks noChangeArrowheads="1"/>
          </p:cNvSpPr>
          <p:nvPr/>
        </p:nvSpPr>
        <p:spPr bwMode="auto">
          <a:xfrm>
            <a:off x="6351" y="0"/>
            <a:ext cx="1156935" cy="648512"/>
          </a:xfrm>
          <a:prstGeom prst="rect">
            <a:avLst/>
          </a:prstGeom>
          <a:noFill/>
          <a:ln w="9525">
            <a:noFill/>
            <a:round/>
            <a:headEnd/>
            <a:tailEnd/>
          </a:ln>
        </p:spPr>
        <p:txBody>
          <a:bodyPr wrap="none" lIns="90000" tIns="46800" rIns="90000" bIns="4680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a typeface="+mn-ea"/>
                <a:cs typeface="MS PGothic" charset="0"/>
              </a:rPr>
              <a:t>E-26</a:t>
            </a:r>
          </a:p>
        </p:txBody>
      </p:sp>
      <p:pic>
        <p:nvPicPr>
          <p:cNvPr id="6" name="E-26-Nanda Bala Gopi Natha - Base.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7848600" y="4248150"/>
            <a:ext cx="304800" cy="304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88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8</a:t>
            </a:fld>
            <a:endParaRPr lang="en-US"/>
          </a:p>
        </p:txBody>
      </p:sp>
      <p:pic>
        <p:nvPicPr>
          <p:cNvPr id="3074" name="Picture 2" descr="http://www.wakeupsishya.com/wp-content/uploads/2015/08/tomorrow-ekadashi.jpg"/>
          <p:cNvPicPr>
            <a:picLocks noChangeAspect="1" noChangeArrowheads="1"/>
          </p:cNvPicPr>
          <p:nvPr/>
        </p:nvPicPr>
        <p:blipFill>
          <a:blip r:embed="rId3" cstate="print"/>
          <a:srcRect b="13095"/>
          <a:stretch>
            <a:fillRect/>
          </a:stretch>
        </p:blipFill>
        <p:spPr bwMode="auto">
          <a:xfrm>
            <a:off x="228599" y="361950"/>
            <a:ext cx="4910203" cy="4267200"/>
          </a:xfrm>
          <a:prstGeom prst="rect">
            <a:avLst/>
          </a:prstGeom>
          <a:noFill/>
        </p:spPr>
      </p:pic>
      <p:sp>
        <p:nvSpPr>
          <p:cNvPr id="4" name="Content Placeholder 2"/>
          <p:cNvSpPr txBox="1">
            <a:spLocks/>
          </p:cNvSpPr>
          <p:nvPr/>
        </p:nvSpPr>
        <p:spPr>
          <a:xfrm>
            <a:off x="5181600" y="1463278"/>
            <a:ext cx="3810000" cy="3394472"/>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smtClean="0">
                <a:ln>
                  <a:noFill/>
                </a:ln>
                <a:solidFill>
                  <a:srgbClr val="FFFF00"/>
                </a:solidFill>
                <a:effectLst/>
                <a:uLnTx/>
                <a:uFillTx/>
                <a:latin typeface="+mn-lt"/>
                <a:ea typeface="+mn-ea"/>
                <a:cs typeface="+mn-cs"/>
              </a:rPr>
              <a:t>Spend your health to gain wealth</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smtClean="0">
                <a:ln>
                  <a:noFill/>
                </a:ln>
                <a:solidFill>
                  <a:srgbClr val="FFFF00"/>
                </a:solidFill>
                <a:effectLst/>
                <a:uLnTx/>
                <a:uFillTx/>
                <a:latin typeface="+mn-lt"/>
                <a:ea typeface="+mn-ea"/>
                <a:cs typeface="+mn-cs"/>
              </a:rPr>
              <a:t>Then, spend all your wealth to gain health</a:t>
            </a:r>
            <a:endParaRPr kumimoji="0" lang="en-US" sz="3200" b="0" i="0" u="none" strike="noStrike" kern="1200" cap="none" spc="0" normalizeH="0" baseline="0" noProof="0">
              <a:ln>
                <a:noFill/>
              </a:ln>
              <a:solidFill>
                <a:srgbClr val="FFFF00"/>
              </a:solidFill>
              <a:effectLst/>
              <a:uLnTx/>
              <a:uFillTx/>
              <a:latin typeface="+mn-lt"/>
              <a:ea typeface="+mn-ea"/>
              <a:cs typeface="+mn-cs"/>
            </a:endParaRPr>
          </a:p>
        </p:txBody>
      </p:sp>
      <p:sp>
        <p:nvSpPr>
          <p:cNvPr id="5" name="Title 1"/>
          <p:cNvSpPr txBox="1">
            <a:spLocks/>
          </p:cNvSpPr>
          <p:nvPr/>
        </p:nvSpPr>
        <p:spPr>
          <a:xfrm>
            <a:off x="5257800" y="205979"/>
            <a:ext cx="3733800" cy="85725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smtClean="0">
                <a:ln>
                  <a:noFill/>
                </a:ln>
                <a:solidFill>
                  <a:srgbClr val="FFC000"/>
                </a:solidFill>
                <a:effectLst/>
                <a:uLnTx/>
                <a:uFillTx/>
                <a:latin typeface="+mj-lt"/>
                <a:ea typeface="+mj-ea"/>
                <a:cs typeface="+mj-cs"/>
              </a:rPr>
              <a:t>A fact of life!</a:t>
            </a:r>
            <a:endParaRPr kumimoji="0" lang="en-US" sz="4400" b="0" i="0" u="none" strike="noStrike" kern="1200" cap="none" spc="0" normalizeH="0" baseline="0" noProof="0">
              <a:ln>
                <a:noFill/>
              </a:ln>
              <a:solidFill>
                <a:srgbClr val="FFC000"/>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92FAC1-F2E8-4EA2-9E6E-2FCF397351BE}" type="slidenum">
              <a:rPr lang="en-US" smtClean="0"/>
              <a:pPr>
                <a:defRPr/>
              </a:pPr>
              <a:t>9</a:t>
            </a:fld>
            <a:endParaRPr lang="en-US"/>
          </a:p>
        </p:txBody>
      </p:sp>
      <p:pic>
        <p:nvPicPr>
          <p:cNvPr id="76802" name="Picture 2" descr="http://thespiritscience.net/wp-content/uploads/2015/03/aura-83008847834.jpeg"/>
          <p:cNvPicPr>
            <a:picLocks noChangeAspect="1" noChangeArrowheads="1"/>
          </p:cNvPicPr>
          <p:nvPr/>
        </p:nvPicPr>
        <p:blipFill>
          <a:blip r:embed="rId3" cstate="print"/>
          <a:srcRect/>
          <a:stretch>
            <a:fillRect/>
          </a:stretch>
        </p:blipFill>
        <p:spPr bwMode="auto">
          <a:xfrm>
            <a:off x="0" y="-12701"/>
            <a:ext cx="9144000" cy="5156201"/>
          </a:xfrm>
          <a:prstGeom prst="rect">
            <a:avLst/>
          </a:prstGeom>
          <a:noFill/>
        </p:spPr>
      </p:pic>
      <p:sp>
        <p:nvSpPr>
          <p:cNvPr id="4" name="TextBox 3"/>
          <p:cNvSpPr txBox="1"/>
          <p:nvPr/>
        </p:nvSpPr>
        <p:spPr>
          <a:xfrm>
            <a:off x="0" y="3105150"/>
            <a:ext cx="9144000" cy="156966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EKADASI, </a:t>
            </a:r>
          </a:p>
          <a:p>
            <a:pPr algn="ctr"/>
            <a:r>
              <a:rPr lang="en-US" sz="48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The day of Lord Hari</a:t>
            </a:r>
            <a:endParaRPr lang="en-US" sz="48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5" name="Picture 2" descr="http://4.bp.blogspot.com/-DvLFJKhUyWM/UiOib-wEiqI/AAAAAAAAF3A/NGjf-74dvBE/s1600/Ekadasi.jpg"/>
          <p:cNvPicPr>
            <a:picLocks noChangeAspect="1" noChangeArrowheads="1"/>
          </p:cNvPicPr>
          <p:nvPr/>
        </p:nvPicPr>
        <p:blipFill>
          <a:blip r:embed="rId4" cstate="print"/>
          <a:srcRect/>
          <a:stretch>
            <a:fillRect/>
          </a:stretch>
        </p:blipFill>
        <p:spPr bwMode="auto">
          <a:xfrm>
            <a:off x="5280770" y="0"/>
            <a:ext cx="3863230" cy="2571750"/>
          </a:xfrm>
          <a:prstGeom prst="rect">
            <a:avLst/>
          </a:prstGeom>
          <a:noFill/>
          <a:effectLst>
            <a:softEdge rad="635000"/>
          </a:effec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7767</TotalTime>
  <Words>2350</Words>
  <Application>Microsoft Macintosh PowerPoint</Application>
  <PresentationFormat>On-screen Show (16:9)</PresentationFormat>
  <Paragraphs>437</Paragraphs>
  <Slides>62</Slides>
  <Notes>40</Notes>
  <HiddenSlides>0</HiddenSlides>
  <MMClips>7</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names of Ekadasi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Test</dc:creator>
  <cp:lastModifiedBy>Bagavathikan Raj</cp:lastModifiedBy>
  <cp:revision>904</cp:revision>
  <dcterms:created xsi:type="dcterms:W3CDTF">2007-12-30T00:59:16Z</dcterms:created>
  <dcterms:modified xsi:type="dcterms:W3CDTF">2015-12-20T07:15:59Z</dcterms:modified>
</cp:coreProperties>
</file>